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4"/>
  </p:sldMasterIdLst>
  <p:notesMasterIdLst>
    <p:notesMasterId r:id="rId12"/>
  </p:notesMasterIdLst>
  <p:handoutMasterIdLst>
    <p:handoutMasterId r:id="rId13"/>
  </p:handoutMasterIdLst>
  <p:sldIdLst>
    <p:sldId id="337" r:id="rId5"/>
    <p:sldId id="274" r:id="rId6"/>
    <p:sldId id="387" r:id="rId7"/>
    <p:sldId id="388" r:id="rId8"/>
    <p:sldId id="8911" r:id="rId9"/>
    <p:sldId id="390" r:id="rId10"/>
    <p:sldId id="389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path, Pranav Kumar (Cognizant)" initials="SPK(" lastIdx="1" clrIdx="0">
    <p:extLst>
      <p:ext uri="{19B8F6BF-5375-455C-9EA6-DF929625EA0E}">
        <p15:presenceInfo xmlns:p15="http://schemas.microsoft.com/office/powerpoint/2012/main" userId="S-1-5-21-1178368992-402679808-390482200-2170010" providerId="AD"/>
      </p:ext>
    </p:extLst>
  </p:cmAuthor>
  <p:cmAuthor id="2" name="Gopalan, Muralidhar(Cognizant)" initials="GM" lastIdx="4" clrIdx="1">
    <p:extLst>
      <p:ext uri="{19B8F6BF-5375-455C-9EA6-DF929625EA0E}">
        <p15:presenceInfo xmlns:p15="http://schemas.microsoft.com/office/powerpoint/2012/main" userId="S-1-5-21-1178368992-402679808-390482200-232813" providerId="AD"/>
      </p:ext>
    </p:extLst>
  </p:cmAuthor>
  <p:cmAuthor id="3" name="Garg, Vikas (Cognizant)" initials="GV(" lastIdx="1" clrIdx="2">
    <p:extLst>
      <p:ext uri="{19B8F6BF-5375-455C-9EA6-DF929625EA0E}">
        <p15:presenceInfo xmlns:p15="http://schemas.microsoft.com/office/powerpoint/2012/main" userId="S-1-5-21-1178368992-402679808-390482200-9538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393385"/>
    <a:srgbClr val="595959"/>
    <a:srgbClr val="E6E6E6"/>
    <a:srgbClr val="008ABC"/>
    <a:srgbClr val="F37930"/>
    <a:srgbClr val="00FFFF"/>
    <a:srgbClr val="FFB01C"/>
    <a:srgbClr val="F1A27E"/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5" autoAdjust="0"/>
    <p:restoredTop sz="83759" autoAdjust="0"/>
  </p:normalViewPr>
  <p:slideViewPr>
    <p:cSldViewPr snapToGrid="0">
      <p:cViewPr varScale="1">
        <p:scale>
          <a:sx n="175" d="100"/>
          <a:sy n="175" d="100"/>
        </p:scale>
        <p:origin x="408" y="1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504ED-601C-9F41-A2BB-A84CD9D575D8}" type="datetimeFigureOut">
              <a:rPr lang="en-US" smtClean="0"/>
              <a:t>8/9/20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85347-B0FD-EF4B-941B-A92CF753A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834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99A69-9E3B-7C4C-9E3F-523F007A72CB}" type="datetimeFigureOut">
              <a:rPr lang="en-US" smtClean="0"/>
              <a:t>8/9/20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D6E04-3A2F-4B48-A297-666578EDF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4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D1A3F-E26F-0746-9C91-BACD508E813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908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A977D-F01B-45A3-A788-241A0D7E09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451985"/>
            <a:ext cx="9144000" cy="691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63AD2-13B3-4C1A-81A7-6B8DAA787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242047" y="384201"/>
            <a:ext cx="2385905" cy="5120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242047" y="1691640"/>
            <a:ext cx="5029200" cy="1052596"/>
          </a:xfrm>
        </p:spPr>
        <p:txBody>
          <a:bodyPr anchor="b">
            <a:spAutoFit/>
          </a:bodyPr>
          <a:lstStyle>
            <a:lvl1pPr algn="l">
              <a:defRPr sz="3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242047" y="3118104"/>
            <a:ext cx="5029200" cy="538609"/>
          </a:xfr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</a:defRPr>
            </a:lvl2pPr>
            <a:lvl3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  <a:lvl6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6pPr>
            <a:lvl7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7pPr>
            <a:lvl8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8pPr>
            <a:lvl9pPr marL="228600" indent="-228600" algn="l">
              <a:spcBef>
                <a:spcPts val="600"/>
              </a:spcBef>
              <a:buClrTx/>
              <a:buSzPct val="125000"/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457200" y="4757277"/>
            <a:ext cx="5029200" cy="115416"/>
          </a:xfrm>
        </p:spPr>
        <p:txBody>
          <a:bodyPr>
            <a:spAutoFit/>
          </a:bodyPr>
          <a:lstStyle>
            <a:lvl1pPr>
              <a:defRPr sz="750">
                <a:solidFill>
                  <a:schemeClr val="bg1"/>
                </a:solidFill>
              </a:defRPr>
            </a:lvl1pPr>
            <a:lvl2pPr marL="0" indent="0">
              <a:defRPr sz="750">
                <a:solidFill>
                  <a:schemeClr val="bg1"/>
                </a:solidFill>
              </a:defRPr>
            </a:lvl2pPr>
            <a:lvl3pPr marL="0" indent="0">
              <a:defRPr sz="750">
                <a:solidFill>
                  <a:schemeClr val="bg1"/>
                </a:solidFill>
              </a:defRPr>
            </a:lvl3pPr>
            <a:lvl4pPr marL="0" indent="0">
              <a:defRPr sz="750">
                <a:solidFill>
                  <a:schemeClr val="bg1"/>
                </a:solidFill>
              </a:defRPr>
            </a:lvl4pPr>
            <a:lvl5pPr marL="0" indent="0">
              <a:defRPr sz="750">
                <a:solidFill>
                  <a:schemeClr val="bg1"/>
                </a:solidFill>
              </a:defRPr>
            </a:lvl5pPr>
            <a:lvl6pPr marL="0" indent="0">
              <a:defRPr sz="750">
                <a:solidFill>
                  <a:schemeClr val="bg1"/>
                </a:solidFill>
              </a:defRPr>
            </a:lvl6pPr>
            <a:lvl7pPr marL="0" indent="0">
              <a:defRPr sz="750">
                <a:solidFill>
                  <a:schemeClr val="bg1"/>
                </a:solidFill>
              </a:defRPr>
            </a:lvl7pPr>
            <a:lvl8pPr marL="0" indent="0">
              <a:defRPr sz="750">
                <a:solidFill>
                  <a:schemeClr val="bg1"/>
                </a:solidFill>
              </a:defRPr>
            </a:lvl8pPr>
            <a:lvl9pPr marL="0" indent="0">
              <a:defRPr sz="75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2018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242047" y="2928574"/>
            <a:ext cx="2286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63272" y="3729958"/>
            <a:ext cx="1199741" cy="68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5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654"/>
            <a:ext cx="6516175" cy="423891"/>
          </a:xfrm>
        </p:spPr>
        <p:txBody>
          <a:bodyPr anchor="ctr">
            <a:noAutofit/>
          </a:bodyPr>
          <a:lstStyle>
            <a:lvl1pPr>
              <a:defRPr sz="1800" b="0">
                <a:solidFill>
                  <a:srgbClr val="0033A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/>
        </p:nvCxnSpPr>
        <p:spPr>
          <a:xfrm>
            <a:off x="379926" y="4838413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0" y="4805454"/>
            <a:ext cx="9144000" cy="45719"/>
            <a:chOff x="-1" y="16683144"/>
            <a:chExt cx="41437720" cy="690455"/>
          </a:xfrm>
        </p:grpSpPr>
        <p:sp>
          <p:nvSpPr>
            <p:cNvPr id="17" name="Rectangle 16"/>
            <p:cNvSpPr/>
            <p:nvPr/>
          </p:nvSpPr>
          <p:spPr>
            <a:xfrm flipV="1">
              <a:off x="-1" y="16685143"/>
              <a:ext cx="30845920" cy="6884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flipV="1">
              <a:off x="30845919" y="16683144"/>
              <a:ext cx="10591800" cy="6904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543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-1" y="464134"/>
            <a:ext cx="9144001" cy="23235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379926" y="4838413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526684" y="4869180"/>
            <a:ext cx="1278163" cy="274320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0" y="4805454"/>
            <a:ext cx="9144000" cy="45719"/>
            <a:chOff x="-1" y="16683144"/>
            <a:chExt cx="41437720" cy="690455"/>
          </a:xfrm>
        </p:grpSpPr>
        <p:sp>
          <p:nvSpPr>
            <p:cNvPr id="22" name="Rectangle 21"/>
            <p:cNvSpPr/>
            <p:nvPr/>
          </p:nvSpPr>
          <p:spPr>
            <a:xfrm flipV="1">
              <a:off x="-1" y="16685143"/>
              <a:ext cx="30845920" cy="6884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flipV="1">
              <a:off x="30845919" y="16683144"/>
              <a:ext cx="10591800" cy="6904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5438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375316" y="4926190"/>
            <a:ext cx="141064" cy="1384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algn="l" defTabSz="457189" rtl="0" eaLnBrk="1" latinLnBrk="0" hangingPunct="1"/>
            <a:fld id="{92303187-C8C8-4673-A1FC-7FDCB5CC2AB4}" type="slidenum">
              <a:rPr lang="en-US" sz="9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pPr marL="0" algn="l" defTabSz="457189" rtl="0" eaLnBrk="1" latinLnBrk="0" hangingPunct="1"/>
              <a:t>‹#›</a:t>
            </a:fld>
            <a:endParaRPr lang="en-US" sz="900" b="1" kern="12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 userDrawn="1"/>
        </p:nvSpPr>
        <p:spPr>
          <a:xfrm>
            <a:off x="641212" y="4948632"/>
            <a:ext cx="803105" cy="11541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2020 Cognizant</a:t>
            </a:r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0" y="470666"/>
            <a:ext cx="9144000" cy="20538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106" y="75993"/>
            <a:ext cx="884864" cy="4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50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bg>
      <p:bgPr>
        <a:solidFill>
          <a:srgbClr val="0033A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1088"/>
            <a:ext cx="9144001" cy="3705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7526684" y="4758091"/>
            <a:ext cx="1278163" cy="27432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4657913"/>
            <a:ext cx="9144000" cy="45719"/>
            <a:chOff x="-1" y="16683144"/>
            <a:chExt cx="41437720" cy="690455"/>
          </a:xfrm>
        </p:grpSpPr>
        <p:sp>
          <p:nvSpPr>
            <p:cNvPr id="18" name="Rectangle 17"/>
            <p:cNvSpPr/>
            <p:nvPr/>
          </p:nvSpPr>
          <p:spPr>
            <a:xfrm flipV="1">
              <a:off x="-1" y="16685143"/>
              <a:ext cx="30845920" cy="6884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30845919" y="16683144"/>
              <a:ext cx="10591800" cy="6904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79925" y="4847938"/>
            <a:ext cx="141064" cy="1384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algn="l" defTabSz="457189" rtl="0" eaLnBrk="1" latinLnBrk="0" hangingPunct="1"/>
            <a:fld id="{92303187-C8C8-4673-A1FC-7FDCB5CC2AB4}" type="slidenum">
              <a:rPr lang="en-US" sz="9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rPr>
              <a:pPr marL="0" algn="l" defTabSz="457189" rtl="0" eaLnBrk="1" latinLnBrk="0" hangingPunct="1"/>
              <a:t>‹#›</a:t>
            </a:fld>
            <a:endParaRPr lang="en-US" sz="900" b="1" kern="1200" dirty="0">
              <a:solidFill>
                <a:schemeClr val="accent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394" y="4859478"/>
            <a:ext cx="766235" cy="11541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2020 Cognizant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26" y="75438"/>
            <a:ext cx="7758796" cy="694944"/>
          </a:xfrm>
        </p:spPr>
        <p:txBody>
          <a:bodyPr anchor="ctr">
            <a:noAutofit/>
          </a:bodyPr>
          <a:lstStyle>
            <a:lvl1pPr>
              <a:defRPr sz="1800">
                <a:solidFill>
                  <a:srgbClr val="0033A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90" y="58958"/>
            <a:ext cx="1726350" cy="86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96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25" y="235174"/>
            <a:ext cx="8385048" cy="35161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1A41C7-0BA2-435B-A8CC-4AA343893F35}"/>
              </a:ext>
            </a:extLst>
          </p:cNvPr>
          <p:cNvCxnSpPr>
            <a:cxnSpLocks/>
          </p:cNvCxnSpPr>
          <p:nvPr userDrawn="1"/>
        </p:nvCxnSpPr>
        <p:spPr>
          <a:xfrm>
            <a:off x="379925" y="4690872"/>
            <a:ext cx="838415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526683" y="4758091"/>
            <a:ext cx="1278163" cy="274320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0" y="4657912"/>
            <a:ext cx="9144000" cy="45719"/>
            <a:chOff x="-1" y="16683144"/>
            <a:chExt cx="41437720" cy="690455"/>
          </a:xfrm>
        </p:grpSpPr>
        <p:sp>
          <p:nvSpPr>
            <p:cNvPr id="17" name="Rectangle 16"/>
            <p:cNvSpPr/>
            <p:nvPr/>
          </p:nvSpPr>
          <p:spPr>
            <a:xfrm flipV="1">
              <a:off x="-1" y="16685143"/>
              <a:ext cx="30845920" cy="6884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flipV="1">
              <a:off x="30845919" y="16683144"/>
              <a:ext cx="10591800" cy="6904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5438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>
            <a:off x="390521" y="599548"/>
            <a:ext cx="8363857" cy="0"/>
          </a:xfrm>
          <a:prstGeom prst="line">
            <a:avLst/>
          </a:prstGeom>
          <a:ln w="6350" cmpd="sng">
            <a:solidFill>
              <a:schemeClr val="bg1">
                <a:lumMod val="50000"/>
              </a:schemeClr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91683" y="199988"/>
            <a:ext cx="779351" cy="3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4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033A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981088"/>
            <a:ext cx="9144001" cy="3705212"/>
          </a:xfrm>
          <a:prstGeom prst="rect">
            <a:avLst/>
          </a:prstGeom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4800600"/>
            <a:ext cx="4572000" cy="155448"/>
          </a:xfrm>
        </p:spPr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048" y="4800600"/>
            <a:ext cx="228600" cy="155448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526683" y="4758091"/>
            <a:ext cx="1278163" cy="274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070" b="23876"/>
          <a:stretch/>
        </p:blipFill>
        <p:spPr>
          <a:xfrm>
            <a:off x="6388691" y="183942"/>
            <a:ext cx="1153285" cy="54651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4657912"/>
            <a:ext cx="9144000" cy="45719"/>
            <a:chOff x="-1" y="16683144"/>
            <a:chExt cx="41437720" cy="690455"/>
          </a:xfrm>
        </p:grpSpPr>
        <p:sp>
          <p:nvSpPr>
            <p:cNvPr id="18" name="Rectangle 17"/>
            <p:cNvSpPr/>
            <p:nvPr/>
          </p:nvSpPr>
          <p:spPr>
            <a:xfrm flipV="1">
              <a:off x="-1" y="16685143"/>
              <a:ext cx="30845920" cy="6884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30845919" y="16683144"/>
              <a:ext cx="10591800" cy="6904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732" y="145018"/>
            <a:ext cx="5155986" cy="691053"/>
          </a:xfr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46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0033A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4800600"/>
            <a:ext cx="4572000" cy="155448"/>
          </a:xfrm>
        </p:spPr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048" y="4800600"/>
            <a:ext cx="228600" cy="155448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526683" y="4758091"/>
            <a:ext cx="1278163" cy="274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070" b="23876"/>
          <a:stretch/>
        </p:blipFill>
        <p:spPr>
          <a:xfrm>
            <a:off x="6388691" y="183942"/>
            <a:ext cx="1153285" cy="54651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4657912"/>
            <a:ext cx="9144000" cy="45719"/>
            <a:chOff x="-1" y="16683144"/>
            <a:chExt cx="41437720" cy="690455"/>
          </a:xfrm>
        </p:grpSpPr>
        <p:sp>
          <p:nvSpPr>
            <p:cNvPr id="18" name="Rectangle 17"/>
            <p:cNvSpPr/>
            <p:nvPr/>
          </p:nvSpPr>
          <p:spPr>
            <a:xfrm flipV="1">
              <a:off x="-1" y="16685143"/>
              <a:ext cx="30845920" cy="6884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30845919" y="16683144"/>
              <a:ext cx="10591800" cy="6904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732" y="145018"/>
            <a:ext cx="5155986" cy="691053"/>
          </a:xfr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2054" name="Picture 6" descr="Related image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02"/>
          <a:stretch/>
        </p:blipFill>
        <p:spPr bwMode="auto">
          <a:xfrm>
            <a:off x="0" y="981089"/>
            <a:ext cx="9144000" cy="367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6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33A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28"/>
          <a:stretch/>
        </p:blipFill>
        <p:spPr>
          <a:xfrm>
            <a:off x="0" y="65711"/>
            <a:ext cx="9143999" cy="46213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4800600"/>
            <a:ext cx="4572000" cy="155448"/>
          </a:xfrm>
        </p:spPr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048" y="4800600"/>
            <a:ext cx="228600" cy="155448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526683" y="4758091"/>
            <a:ext cx="1278163" cy="274320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04148" y="407843"/>
            <a:ext cx="4723898" cy="691053"/>
          </a:xfrm>
        </p:spPr>
        <p:txBody>
          <a:bodyPr anchor="ctr" anchorCtr="0">
            <a:noAutofit/>
          </a:bodyPr>
          <a:lstStyle>
            <a:lvl1pPr algn="l">
              <a:defRPr sz="2000">
                <a:solidFill>
                  <a:schemeClr val="bg1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28"/>
            <a:ext cx="9144000" cy="7543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7793" y="218194"/>
            <a:ext cx="1456574" cy="826044"/>
          </a:xfrm>
          <a:prstGeom prst="rect">
            <a:avLst/>
          </a:prstGeom>
        </p:spPr>
      </p:pic>
      <p:grpSp>
        <p:nvGrpSpPr>
          <p:cNvPr id="38" name="Group 37"/>
          <p:cNvGrpSpPr/>
          <p:nvPr userDrawn="1"/>
        </p:nvGrpSpPr>
        <p:grpSpPr>
          <a:xfrm>
            <a:off x="0" y="4657912"/>
            <a:ext cx="9144000" cy="45719"/>
            <a:chOff x="-1" y="16683144"/>
            <a:chExt cx="41437720" cy="690455"/>
          </a:xfrm>
        </p:grpSpPr>
        <p:sp>
          <p:nvSpPr>
            <p:cNvPr id="39" name="Rectangle 38"/>
            <p:cNvSpPr/>
            <p:nvPr/>
          </p:nvSpPr>
          <p:spPr>
            <a:xfrm flipV="1">
              <a:off x="-1" y="16685143"/>
              <a:ext cx="30845920" cy="6884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flipV="1">
              <a:off x="30845919" y="16683144"/>
              <a:ext cx="10591800" cy="6904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255127">
            <a:off x="1110936" y="2148579"/>
            <a:ext cx="2173713" cy="1459783"/>
          </a:xfrm>
          <a:prstGeom prst="rect">
            <a:avLst/>
          </a:prstGeom>
          <a:noFill/>
          <a:ln w="88900">
            <a:solidFill>
              <a:schemeClr val="tx2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25400" h="12700"/>
          </a:sp3d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t="5667" r="4888" b="7902"/>
          <a:stretch/>
        </p:blipFill>
        <p:spPr>
          <a:xfrm rot="20233992">
            <a:off x="3128006" y="2502121"/>
            <a:ext cx="2147344" cy="1403072"/>
          </a:xfrm>
          <a:prstGeom prst="rect">
            <a:avLst/>
          </a:prstGeom>
          <a:noFill/>
          <a:ln w="88900">
            <a:solidFill>
              <a:schemeClr val="tx2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25400" h="12700"/>
          </a:sp3d>
        </p:spPr>
      </p:pic>
    </p:spTree>
    <p:extLst>
      <p:ext uri="{BB962C8B-B14F-4D97-AF65-F5344CB8AC3E}">
        <p14:creationId xmlns:p14="http://schemas.microsoft.com/office/powerpoint/2010/main" val="3620230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33A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508"/>
          <a:stretch/>
        </p:blipFill>
        <p:spPr>
          <a:xfrm>
            <a:off x="0" y="0"/>
            <a:ext cx="9143999" cy="992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4800600"/>
            <a:ext cx="4572000" cy="155448"/>
          </a:xfrm>
        </p:spPr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048" y="4800600"/>
            <a:ext cx="228600" cy="155448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526683" y="4758091"/>
            <a:ext cx="1278163" cy="274320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39329" y="233165"/>
            <a:ext cx="4362619" cy="691053"/>
          </a:xfrm>
        </p:spPr>
        <p:txBody>
          <a:bodyPr anchor="ctr" anchorCtr="0">
            <a:noAutofit/>
          </a:bodyPr>
          <a:lstStyle>
            <a:lvl1pPr algn="ctr">
              <a:defRPr sz="2000">
                <a:solidFill>
                  <a:schemeClr val="tx1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28"/>
            <a:ext cx="9144000" cy="7543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26683" y="87881"/>
            <a:ext cx="1456574" cy="826044"/>
          </a:xfrm>
          <a:prstGeom prst="rect">
            <a:avLst/>
          </a:prstGeom>
        </p:spPr>
      </p:pic>
      <p:grpSp>
        <p:nvGrpSpPr>
          <p:cNvPr id="38" name="Group 37"/>
          <p:cNvGrpSpPr/>
          <p:nvPr userDrawn="1"/>
        </p:nvGrpSpPr>
        <p:grpSpPr>
          <a:xfrm>
            <a:off x="0" y="4657912"/>
            <a:ext cx="9144000" cy="45719"/>
            <a:chOff x="-1" y="16683144"/>
            <a:chExt cx="41437720" cy="690455"/>
          </a:xfrm>
        </p:grpSpPr>
        <p:sp>
          <p:nvSpPr>
            <p:cNvPr id="39" name="Rectangle 38"/>
            <p:cNvSpPr/>
            <p:nvPr/>
          </p:nvSpPr>
          <p:spPr>
            <a:xfrm flipV="1">
              <a:off x="-1" y="16685143"/>
              <a:ext cx="30845920" cy="6884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 flipV="1">
              <a:off x="30845919" y="16683144"/>
              <a:ext cx="10591800" cy="6904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10894"/>
            <a:ext cx="9144000" cy="36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51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033A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599FAE45-F8BC-40F3-9164-D36C18C3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4800600"/>
            <a:ext cx="4572000" cy="155448"/>
          </a:xfrm>
        </p:spPr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B3BC111-2740-46AF-A4EE-25875C41C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4048" y="4800600"/>
            <a:ext cx="228600" cy="155448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86F33D-B3A6-4729-A0FB-5DC8F3DD4F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7526683" y="4758091"/>
            <a:ext cx="1278163" cy="274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070" b="23876"/>
          <a:stretch/>
        </p:blipFill>
        <p:spPr>
          <a:xfrm>
            <a:off x="6884502" y="252010"/>
            <a:ext cx="953128" cy="451665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4657912"/>
            <a:ext cx="9144000" cy="45719"/>
            <a:chOff x="-1" y="16683144"/>
            <a:chExt cx="41437720" cy="690455"/>
          </a:xfrm>
        </p:grpSpPr>
        <p:sp>
          <p:nvSpPr>
            <p:cNvPr id="18" name="Rectangle 17"/>
            <p:cNvSpPr/>
            <p:nvPr/>
          </p:nvSpPr>
          <p:spPr>
            <a:xfrm flipV="1">
              <a:off x="-1" y="16685143"/>
              <a:ext cx="30845920" cy="6884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flipV="1">
              <a:off x="30845919" y="16683144"/>
              <a:ext cx="10591800" cy="69045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732" y="145018"/>
            <a:ext cx="5155986" cy="691053"/>
          </a:xfr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dvance Divider /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81C643-B400-4457-BA76-DC5CEB304A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3827" cy="5143500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47FCECF-73EE-4938-97F6-6222F9DD45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1295" y="641637"/>
            <a:ext cx="6720840" cy="691053"/>
          </a:xfrm>
        </p:spPr>
        <p:txBody>
          <a:bodyPr anchor="t" anchorCtr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 marL="231775" indent="-231775">
              <a:buNone/>
              <a:defRPr sz="4400">
                <a:solidFill>
                  <a:schemeClr val="tx1"/>
                </a:solidFill>
              </a:defRPr>
            </a:lvl2pPr>
            <a:lvl3pPr marL="228600" indent="-228600">
              <a:buClrTx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4pPr>
            <a:lvl5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5pPr>
            <a:lvl6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6pPr>
            <a:lvl7pPr marL="0" indent="0">
              <a:buClrTx/>
              <a:buNone/>
              <a:defRPr sz="1200" i="1">
                <a:solidFill>
                  <a:schemeClr val="tx1"/>
                </a:solidFill>
              </a:defRPr>
            </a:lvl7pPr>
            <a:lvl8pPr marL="0" indent="0">
              <a:buClrTx/>
              <a:buNone/>
              <a:defRPr sz="1200" i="1">
                <a:solidFill>
                  <a:schemeClr val="tx1"/>
                </a:solidFill>
              </a:defRPr>
            </a:lvl8pPr>
            <a:lvl9pPr marL="0" indent="0">
              <a:buClrTx/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CB6D0-2A5A-4D58-8FE1-4A2994CDFC5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486400" y="4800600"/>
            <a:ext cx="9144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6F2A938-361F-4F67-8BCD-4248013A871E}" type="datetime1">
              <a:rPr lang="en-US" smtClean="0"/>
              <a:t>8/9/20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15279A-CBE5-442B-9406-3D6FDD83D72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471" y="4800600"/>
            <a:ext cx="4572000" cy="1554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F1E75-A9F9-49B6-874A-F457E114AC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white">
          <a:xfrm>
            <a:off x="310896" y="4800600"/>
            <a:ext cx="228600" cy="1554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ADF0C-4BBB-45C4-865D-6FA4EAC379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7485912" y="4780026"/>
            <a:ext cx="1278163" cy="27432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9034274" y="7"/>
            <a:ext cx="109728" cy="45719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1639" tIns="40820" rIns="81639" bIns="40820"/>
          <a:lstStyle/>
          <a:p>
            <a:pPr lvl="0" eaLnBrk="0" hangingPunct="0"/>
            <a:endParaRPr lang="en-US" sz="1125" dirty="0">
              <a:solidFill>
                <a:schemeClr val="tx1"/>
              </a:solidFill>
              <a:latin typeface="Calibri" panose="020F0502020204030204" pitchFamily="34" charset="0"/>
              <a:ea typeface="ＭＳ Ｐゴシック" pitchFamily="-12" charset="-128"/>
              <a:cs typeface="ＭＳ Ｐゴシック" pitchFamily="-12" charset="-128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99043" y="129898"/>
            <a:ext cx="744945" cy="4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0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D512A5-02AD-4CE7-95D7-2098ED248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75"/>
            <a:ext cx="9133377" cy="5137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62761" y="1850122"/>
            <a:ext cx="2325105" cy="329184"/>
          </a:xfrm>
        </p:spPr>
        <p:txBody>
          <a:bodyPr anchor="b" anchorCtr="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588152" y="-972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err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A5237-4D06-4CB8-B81D-E6E000044E96}"/>
              </a:ext>
            </a:extLst>
          </p:cNvPr>
          <p:cNvCxnSpPr>
            <a:cxnSpLocks/>
          </p:cNvCxnSpPr>
          <p:nvPr userDrawn="1"/>
        </p:nvCxnSpPr>
        <p:spPr>
          <a:xfrm>
            <a:off x="3295972" y="2319172"/>
            <a:ext cx="1858684" cy="0"/>
          </a:xfrm>
          <a:prstGeom prst="line">
            <a:avLst/>
          </a:prstGeom>
          <a:ln>
            <a:solidFill>
              <a:srgbClr val="00A4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4BBC5B1-60EC-4841-A052-A7EA104709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6294697" y="384048"/>
            <a:ext cx="2385905" cy="512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070" b="23876"/>
          <a:stretch/>
        </p:blipFill>
        <p:spPr>
          <a:xfrm>
            <a:off x="611138" y="3529144"/>
            <a:ext cx="1586675" cy="9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35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274320"/>
            <a:ext cx="8385048" cy="79552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048" y="1261872"/>
            <a:ext cx="8385048" cy="33192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86400" y="4800600"/>
            <a:ext cx="9144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2C7141F-1075-416F-B85B-2A67B4DBA6BF}" type="datetime1">
              <a:rPr lang="en-US" smtClean="0"/>
              <a:t>8/9/20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0080" y="4800600"/>
            <a:ext cx="45720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  <a:lvl2pPr marL="0" indent="0">
              <a:defRPr sz="750"/>
            </a:lvl2pPr>
            <a:lvl3pPr marL="0" indent="0">
              <a:defRPr sz="750"/>
            </a:lvl3pPr>
            <a:lvl4pPr marL="0" indent="0">
              <a:defRPr sz="750"/>
            </a:lvl4pPr>
            <a:lvl5pPr marL="0" indent="0">
              <a:defRPr sz="750"/>
            </a:lvl5pPr>
            <a:lvl6pPr marL="0" indent="0">
              <a:defRPr sz="750"/>
            </a:lvl6pPr>
            <a:lvl7pPr marL="0" indent="0">
              <a:defRPr sz="750"/>
            </a:lvl7pPr>
            <a:lvl8pPr marL="0" indent="0">
              <a:defRPr sz="750"/>
            </a:lvl8pPr>
            <a:lvl9pPr marL="0" indent="0">
              <a:defRPr sz="750"/>
            </a:lvl9pPr>
          </a:lstStyle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4048" y="4800600"/>
            <a:ext cx="228600" cy="1554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3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711" r:id="rId2"/>
    <p:sldLayoutId id="2147483814" r:id="rId3"/>
    <p:sldLayoutId id="2147483818" r:id="rId4"/>
    <p:sldLayoutId id="2147483816" r:id="rId5"/>
    <p:sldLayoutId id="2147483817" r:id="rId6"/>
    <p:sldLayoutId id="2147483815" r:id="rId7"/>
    <p:sldLayoutId id="2147483797" r:id="rId8"/>
    <p:sldLayoutId id="2147483672" r:id="rId9"/>
    <p:sldLayoutId id="2147483819" r:id="rId10"/>
    <p:sldLayoutId id="214748382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600"/>
        </a:spcBef>
        <a:buClrTx/>
        <a:buSzPct val="12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144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10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1430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3716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600200" indent="-228600" algn="l" defTabSz="914400" rtl="0" eaLnBrk="1" latinLnBrk="0" hangingPunct="1">
        <a:lnSpc>
          <a:spcPct val="100000"/>
        </a:lnSpc>
        <a:spcBef>
          <a:spcPts val="4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228600" algn="l" defTabSz="914400" rtl="0" eaLnBrk="1" latinLnBrk="0" hangingPunct="1">
        <a:lnSpc>
          <a:spcPct val="100000"/>
        </a:lnSpc>
        <a:spcBef>
          <a:spcPts val="400"/>
        </a:spcBef>
        <a:buClrTx/>
        <a:buSzPct val="90000"/>
        <a:buFont typeface="Courier New" panose="02070309020205020404" pitchFamily="49" charset="0"/>
        <a:buChar char="o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3.svg"/><Relationship Id="rId21" Type="http://schemas.openxmlformats.org/officeDocument/2006/relationships/image" Target="../media/image38.png"/><Relationship Id="rId42" Type="http://schemas.openxmlformats.org/officeDocument/2006/relationships/image" Target="../media/image59.svg"/><Relationship Id="rId47" Type="http://schemas.openxmlformats.org/officeDocument/2006/relationships/image" Target="../media/image64.png"/><Relationship Id="rId63" Type="http://schemas.openxmlformats.org/officeDocument/2006/relationships/image" Target="../media/image80.png"/><Relationship Id="rId68" Type="http://schemas.openxmlformats.org/officeDocument/2006/relationships/image" Target="../media/image85.svg"/><Relationship Id="rId84" Type="http://schemas.openxmlformats.org/officeDocument/2006/relationships/image" Target="../media/image101.svg"/><Relationship Id="rId16" Type="http://schemas.openxmlformats.org/officeDocument/2006/relationships/image" Target="../media/image33.png"/><Relationship Id="rId11" Type="http://schemas.openxmlformats.org/officeDocument/2006/relationships/image" Target="../media/image28.png"/><Relationship Id="rId32" Type="http://schemas.openxmlformats.org/officeDocument/2006/relationships/image" Target="../media/image49.svg"/><Relationship Id="rId37" Type="http://schemas.openxmlformats.org/officeDocument/2006/relationships/image" Target="../media/image54.png"/><Relationship Id="rId53" Type="http://schemas.openxmlformats.org/officeDocument/2006/relationships/image" Target="../media/image70.png"/><Relationship Id="rId58" Type="http://schemas.openxmlformats.org/officeDocument/2006/relationships/image" Target="../media/image75.svg"/><Relationship Id="rId74" Type="http://schemas.openxmlformats.org/officeDocument/2006/relationships/image" Target="../media/image91.svg"/><Relationship Id="rId79" Type="http://schemas.openxmlformats.org/officeDocument/2006/relationships/image" Target="../media/image96.png"/><Relationship Id="rId5" Type="http://schemas.openxmlformats.org/officeDocument/2006/relationships/image" Target="../media/image22.png"/><Relationship Id="rId19" Type="http://schemas.openxmlformats.org/officeDocument/2006/relationships/image" Target="../media/image36.png"/><Relationship Id="rId14" Type="http://schemas.openxmlformats.org/officeDocument/2006/relationships/image" Target="../media/image31.png"/><Relationship Id="rId22" Type="http://schemas.openxmlformats.org/officeDocument/2006/relationships/image" Target="../media/image39.svg"/><Relationship Id="rId27" Type="http://schemas.openxmlformats.org/officeDocument/2006/relationships/image" Target="../media/image44.png"/><Relationship Id="rId30" Type="http://schemas.openxmlformats.org/officeDocument/2006/relationships/image" Target="../media/image47.svg"/><Relationship Id="rId35" Type="http://schemas.openxmlformats.org/officeDocument/2006/relationships/image" Target="../media/image52.png"/><Relationship Id="rId43" Type="http://schemas.openxmlformats.org/officeDocument/2006/relationships/image" Target="../media/image60.png"/><Relationship Id="rId48" Type="http://schemas.openxmlformats.org/officeDocument/2006/relationships/image" Target="../media/image65.svg"/><Relationship Id="rId56" Type="http://schemas.openxmlformats.org/officeDocument/2006/relationships/image" Target="../media/image73.svg"/><Relationship Id="rId64" Type="http://schemas.openxmlformats.org/officeDocument/2006/relationships/image" Target="../media/image81.svg"/><Relationship Id="rId69" Type="http://schemas.openxmlformats.org/officeDocument/2006/relationships/image" Target="../media/image86.png"/><Relationship Id="rId77" Type="http://schemas.openxmlformats.org/officeDocument/2006/relationships/image" Target="../media/image94.png"/><Relationship Id="rId8" Type="http://schemas.openxmlformats.org/officeDocument/2006/relationships/image" Target="../media/image25.png"/><Relationship Id="rId51" Type="http://schemas.openxmlformats.org/officeDocument/2006/relationships/image" Target="../media/image68.png"/><Relationship Id="rId72" Type="http://schemas.openxmlformats.org/officeDocument/2006/relationships/image" Target="../media/image89.svg"/><Relationship Id="rId80" Type="http://schemas.openxmlformats.org/officeDocument/2006/relationships/image" Target="../media/image97.png"/><Relationship Id="rId85" Type="http://schemas.openxmlformats.org/officeDocument/2006/relationships/image" Target="../media/image102.png"/><Relationship Id="rId3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5" Type="http://schemas.openxmlformats.org/officeDocument/2006/relationships/image" Target="../media/image42.png"/><Relationship Id="rId33" Type="http://schemas.openxmlformats.org/officeDocument/2006/relationships/image" Target="../media/image50.png"/><Relationship Id="rId38" Type="http://schemas.openxmlformats.org/officeDocument/2006/relationships/image" Target="../media/image55.svg"/><Relationship Id="rId46" Type="http://schemas.openxmlformats.org/officeDocument/2006/relationships/image" Target="../media/image63.svg"/><Relationship Id="rId59" Type="http://schemas.openxmlformats.org/officeDocument/2006/relationships/image" Target="../media/image76.png"/><Relationship Id="rId67" Type="http://schemas.openxmlformats.org/officeDocument/2006/relationships/image" Target="../media/image84.png"/><Relationship Id="rId20" Type="http://schemas.openxmlformats.org/officeDocument/2006/relationships/image" Target="../media/image37.png"/><Relationship Id="rId41" Type="http://schemas.openxmlformats.org/officeDocument/2006/relationships/image" Target="../media/image58.png"/><Relationship Id="rId54" Type="http://schemas.openxmlformats.org/officeDocument/2006/relationships/image" Target="../media/image71.svg"/><Relationship Id="rId62" Type="http://schemas.openxmlformats.org/officeDocument/2006/relationships/image" Target="../media/image79.svg"/><Relationship Id="rId70" Type="http://schemas.openxmlformats.org/officeDocument/2006/relationships/image" Target="../media/image87.png"/><Relationship Id="rId75" Type="http://schemas.openxmlformats.org/officeDocument/2006/relationships/image" Target="../media/image92.png"/><Relationship Id="rId83" Type="http://schemas.openxmlformats.org/officeDocument/2006/relationships/image" Target="../media/image1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28" Type="http://schemas.openxmlformats.org/officeDocument/2006/relationships/image" Target="../media/image45.svg"/><Relationship Id="rId36" Type="http://schemas.openxmlformats.org/officeDocument/2006/relationships/image" Target="../media/image53.svg"/><Relationship Id="rId49" Type="http://schemas.openxmlformats.org/officeDocument/2006/relationships/image" Target="../media/image66.png"/><Relationship Id="rId57" Type="http://schemas.openxmlformats.org/officeDocument/2006/relationships/image" Target="../media/image74.png"/><Relationship Id="rId10" Type="http://schemas.openxmlformats.org/officeDocument/2006/relationships/image" Target="../media/image27.png"/><Relationship Id="rId31" Type="http://schemas.openxmlformats.org/officeDocument/2006/relationships/image" Target="../media/image48.png"/><Relationship Id="rId44" Type="http://schemas.openxmlformats.org/officeDocument/2006/relationships/image" Target="../media/image61.svg"/><Relationship Id="rId52" Type="http://schemas.openxmlformats.org/officeDocument/2006/relationships/image" Target="../media/image69.svg"/><Relationship Id="rId60" Type="http://schemas.openxmlformats.org/officeDocument/2006/relationships/image" Target="../media/image77.svg"/><Relationship Id="rId65" Type="http://schemas.openxmlformats.org/officeDocument/2006/relationships/image" Target="../media/image82.png"/><Relationship Id="rId73" Type="http://schemas.openxmlformats.org/officeDocument/2006/relationships/image" Target="../media/image90.png"/><Relationship Id="rId78" Type="http://schemas.openxmlformats.org/officeDocument/2006/relationships/image" Target="../media/image95.svg"/><Relationship Id="rId81" Type="http://schemas.openxmlformats.org/officeDocument/2006/relationships/image" Target="../media/image98.svg"/><Relationship Id="rId86" Type="http://schemas.openxmlformats.org/officeDocument/2006/relationships/image" Target="../media/image103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9" Type="http://schemas.openxmlformats.org/officeDocument/2006/relationships/image" Target="../media/image56.png"/><Relationship Id="rId34" Type="http://schemas.openxmlformats.org/officeDocument/2006/relationships/image" Target="../media/image51.svg"/><Relationship Id="rId50" Type="http://schemas.openxmlformats.org/officeDocument/2006/relationships/image" Target="../media/image67.svg"/><Relationship Id="rId55" Type="http://schemas.openxmlformats.org/officeDocument/2006/relationships/image" Target="../media/image72.png"/><Relationship Id="rId76" Type="http://schemas.openxmlformats.org/officeDocument/2006/relationships/image" Target="../media/image93.svg"/><Relationship Id="rId7" Type="http://schemas.openxmlformats.org/officeDocument/2006/relationships/image" Target="../media/image24.jpeg"/><Relationship Id="rId71" Type="http://schemas.openxmlformats.org/officeDocument/2006/relationships/image" Target="../media/image88.png"/><Relationship Id="rId2" Type="http://schemas.openxmlformats.org/officeDocument/2006/relationships/image" Target="../media/image19.png"/><Relationship Id="rId29" Type="http://schemas.openxmlformats.org/officeDocument/2006/relationships/image" Target="../media/image46.png"/><Relationship Id="rId24" Type="http://schemas.openxmlformats.org/officeDocument/2006/relationships/image" Target="../media/image41.svg"/><Relationship Id="rId40" Type="http://schemas.openxmlformats.org/officeDocument/2006/relationships/image" Target="../media/image57.svg"/><Relationship Id="rId45" Type="http://schemas.openxmlformats.org/officeDocument/2006/relationships/image" Target="../media/image62.png"/><Relationship Id="rId66" Type="http://schemas.openxmlformats.org/officeDocument/2006/relationships/image" Target="../media/image83.svg"/><Relationship Id="rId61" Type="http://schemas.openxmlformats.org/officeDocument/2006/relationships/image" Target="../media/image78.png"/><Relationship Id="rId82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0" y="911134"/>
            <a:ext cx="9144000" cy="37302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34529" y="2303828"/>
            <a:ext cx="40618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b="1" i="1" dirty="0"/>
              <a:t>Future state ATC integration services architecture POV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71049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654"/>
            <a:ext cx="7506296" cy="423891"/>
          </a:xfrm>
        </p:spPr>
        <p:txBody>
          <a:bodyPr/>
          <a:lstStyle/>
          <a:p>
            <a:r>
              <a:rPr lang="en-US" dirty="0"/>
              <a:t>Overview of the Current State Landscape – </a:t>
            </a:r>
            <a:r>
              <a:rPr lang="en-US" sz="1350" dirty="0" err="1"/>
              <a:t>Webmethods</a:t>
            </a:r>
            <a:r>
              <a:rPr lang="en-US" sz="1350" dirty="0"/>
              <a:t> as primary integration middleware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0427" y="710225"/>
            <a:ext cx="6667574" cy="3758191"/>
            <a:chOff x="466058" y="724027"/>
            <a:chExt cx="10506742" cy="562401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4781"/>
            <a:stretch/>
          </p:blipFill>
          <p:spPr>
            <a:xfrm>
              <a:off x="466058" y="724027"/>
              <a:ext cx="10506742" cy="562401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0137532" y="5838092"/>
              <a:ext cx="835268" cy="439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916229" y="563278"/>
            <a:ext cx="2154548" cy="311495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350" b="1" dirty="0">
                <a:solidFill>
                  <a:schemeClr val="tx2"/>
                </a:solidFill>
              </a:rPr>
              <a:t>Key Pain Points</a:t>
            </a:r>
          </a:p>
          <a:p>
            <a:pPr algn="l"/>
            <a:endParaRPr lang="en-US" sz="1350" dirty="0">
              <a:solidFill>
                <a:schemeClr val="tx2"/>
              </a:solidFill>
            </a:endParaRPr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sz="975" dirty="0">
                <a:solidFill>
                  <a:schemeClr val="tx2"/>
                </a:solidFill>
              </a:rPr>
              <a:t>Expensive to scale the existing platform considering volume, velocity and variety of data</a:t>
            </a:r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sz="975" dirty="0">
                <a:solidFill>
                  <a:schemeClr val="tx2"/>
                </a:solidFill>
              </a:rPr>
              <a:t>Support for futuristic digital use cases requiring big data transfer, streaming in the existing WebMethods platform in a cost efficient manner</a:t>
            </a:r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sz="975" dirty="0">
                <a:solidFill>
                  <a:schemeClr val="tx2"/>
                </a:solidFill>
              </a:rPr>
              <a:t>Many point to point integrations developed over years as per project needs without </a:t>
            </a:r>
            <a:r>
              <a:rPr lang="en-US" sz="975" dirty="0" err="1">
                <a:solidFill>
                  <a:schemeClr val="tx2"/>
                </a:solidFill>
              </a:rPr>
              <a:t>CoE</a:t>
            </a:r>
            <a:r>
              <a:rPr lang="en-US" sz="975" dirty="0">
                <a:solidFill>
                  <a:schemeClr val="tx2"/>
                </a:solidFill>
              </a:rPr>
              <a:t> governance</a:t>
            </a:r>
          </a:p>
          <a:p>
            <a:pPr marL="257175" indent="-257175">
              <a:spcBef>
                <a:spcPts val="450"/>
              </a:spcBef>
              <a:spcAft>
                <a:spcPts val="450"/>
              </a:spcAft>
              <a:buFont typeface="+mj-lt"/>
              <a:buAutoNum type="arabicPeriod"/>
            </a:pPr>
            <a:r>
              <a:rPr lang="en-US" sz="975" dirty="0">
                <a:solidFill>
                  <a:schemeClr val="tx2"/>
                </a:solidFill>
              </a:rPr>
              <a:t>Support for faster innovation (Homogeneous ecosystem and managed open source services)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836569" y="484545"/>
            <a:ext cx="21432" cy="4294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02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F5613-A93A-C249-ACCD-CAC57FF7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68" y="212752"/>
            <a:ext cx="8385048" cy="351616"/>
          </a:xfrm>
        </p:spPr>
        <p:txBody>
          <a:bodyPr/>
          <a:lstStyle/>
          <a:p>
            <a:r>
              <a:rPr lang="en-US" sz="1800" dirty="0">
                <a:solidFill>
                  <a:srgbClr val="0033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state ATC integration architecture view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203480-1793-6341-B87E-1575CD05F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2020 Cognizant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08786-D583-6849-BC86-05E411B13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ACFD7-1349-0F44-9687-81FCF5C2010A}"/>
              </a:ext>
            </a:extLst>
          </p:cNvPr>
          <p:cNvSpPr txBox="1"/>
          <p:nvPr/>
        </p:nvSpPr>
        <p:spPr>
          <a:xfrm>
            <a:off x="7046686" y="2501857"/>
            <a:ext cx="2097313" cy="156966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2"/>
              </a:solidFill>
              <a:latin typeface="Avenir Roman" panose="02000503020000020003" pitchFamily="2" charset="0"/>
            </a:endParaRPr>
          </a:p>
          <a:p>
            <a:pPr algn="l"/>
            <a:r>
              <a:rPr lang="en-US" sz="1000" b="1" dirty="0">
                <a:solidFill>
                  <a:schemeClr val="tx2"/>
                </a:solidFill>
                <a:latin typeface="Avenir Roman" panose="02000503020000020003" pitchFamily="2" charset="0"/>
              </a:rPr>
              <a:t>ATC integrations by numbers in prod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Avenir Roman" panose="02000503020000020003" pitchFamily="2" charset="0"/>
              </a:rPr>
              <a:t>81 Inbound interfaces to ATC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Avenir Roman" panose="02000503020000020003" pitchFamily="2" charset="0"/>
              </a:rPr>
              <a:t>51 batch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Avenir Roman" panose="02000503020000020003" pitchFamily="2" charset="0"/>
              </a:rPr>
              <a:t>30 </a:t>
            </a:r>
            <a:r>
              <a:rPr lang="en-US" sz="900" dirty="0" err="1">
                <a:solidFill>
                  <a:schemeClr val="tx2"/>
                </a:solidFill>
                <a:latin typeface="Avenir Roman" panose="02000503020000020003" pitchFamily="2" charset="0"/>
              </a:rPr>
              <a:t>realtime</a:t>
            </a:r>
            <a:r>
              <a:rPr lang="en-US" sz="900" dirty="0">
                <a:solidFill>
                  <a:schemeClr val="tx2"/>
                </a:solidFill>
                <a:latin typeface="Avenir Roman" panose="02000503020000020003" pitchFamily="2" charset="0"/>
              </a:rPr>
              <a:t> (REST/SOAP &amp; JDBC adapters)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Avenir Roman" panose="02000503020000020003" pitchFamily="2" charset="0"/>
              </a:rPr>
              <a:t>14 Outbound interfaces from ATC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Avenir Roman" panose="02000503020000020003" pitchFamily="2" charset="0"/>
              </a:rPr>
              <a:t>All integrations are through </a:t>
            </a:r>
            <a:r>
              <a:rPr lang="en-US" sz="900" dirty="0" err="1">
                <a:solidFill>
                  <a:schemeClr val="tx2"/>
                </a:solidFill>
                <a:latin typeface="Avenir Roman" panose="02000503020000020003" pitchFamily="2" charset="0"/>
              </a:rPr>
              <a:t>webMethods</a:t>
            </a:r>
            <a:endParaRPr lang="en-US" sz="900" dirty="0">
              <a:solidFill>
                <a:schemeClr val="tx2"/>
              </a:solidFill>
              <a:latin typeface="Avenir Roman" panose="02000503020000020003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Avenir Roman" panose="02000503020000020003" pitchFamily="2" charset="0"/>
              </a:rPr>
              <a:t>1 point to point interface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8FC60A-9176-A048-A7C2-4BF59363DB56}"/>
              </a:ext>
            </a:extLst>
          </p:cNvPr>
          <p:cNvSpPr txBox="1"/>
          <p:nvPr/>
        </p:nvSpPr>
        <p:spPr>
          <a:xfrm>
            <a:off x="7148286" y="858104"/>
            <a:ext cx="1844765" cy="10002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tx2"/>
              </a:solidFill>
              <a:latin typeface="Avenir Roman" panose="02000503020000020003" pitchFamily="2" charset="0"/>
            </a:endParaRPr>
          </a:p>
          <a:p>
            <a:pPr algn="l"/>
            <a:r>
              <a:rPr lang="en-US" sz="1000" b="1" dirty="0">
                <a:solidFill>
                  <a:schemeClr val="tx2"/>
                </a:solidFill>
                <a:latin typeface="Avenir Roman" panose="02000503020000020003" pitchFamily="2" charset="0"/>
              </a:rPr>
              <a:t>Constraints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Avenir Roman" panose="02000503020000020003" pitchFamily="2" charset="0"/>
              </a:rPr>
              <a:t>Expensive to scale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Avenir Roman" panose="02000503020000020003" pitchFamily="2" charset="0"/>
              </a:rPr>
              <a:t>Lack of agility for faster innovation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2"/>
                </a:solidFill>
                <a:latin typeface="Avenir Roman" panose="02000503020000020003" pitchFamily="2" charset="0"/>
              </a:rPr>
              <a:t>Cost prohibitive to adopt modern technologies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0ABDF-2666-9F40-9368-38DA6716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7" y="858104"/>
            <a:ext cx="6763861" cy="37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95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67D5B-3743-B841-857D-696F3B5E8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33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 on future state architecture direction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EBC1E-7729-B144-BB57-A1BC003B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2018 Cognizant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7E5A2-37B3-7641-B9F6-93AC96A98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69001-8AAD-E041-91EC-4CA39EE83DF0}"/>
              </a:ext>
            </a:extLst>
          </p:cNvPr>
          <p:cNvSpPr txBox="1"/>
          <p:nvPr/>
        </p:nvSpPr>
        <p:spPr>
          <a:xfrm>
            <a:off x="435429" y="878114"/>
            <a:ext cx="8258628" cy="33239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We understand that vision is to replace ATC with AEP.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Is there any fitment analysis exercise being done by RAI/BAT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Have you identified any functionalities that can not be implemented through AEP and need custom build solution specific to RAI/BAT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Are there any critical functionalities within ATC that has been prioritized for modernization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AWS provides some ETL and batch processing as managed services; are you planning to leverage these cloud native services for ATC batch integration use cases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95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733" y="66674"/>
            <a:ext cx="6516175" cy="423891"/>
          </a:xfrm>
        </p:spPr>
        <p:txBody>
          <a:bodyPr/>
          <a:lstStyle/>
          <a:p>
            <a:r>
              <a:rPr lang="en-US" dirty="0"/>
              <a:t>Future State Enterprise Integration Architecture Vision</a:t>
            </a:r>
          </a:p>
        </p:txBody>
      </p:sp>
      <p:sp>
        <p:nvSpPr>
          <p:cNvPr id="29" name="TextBox 248"/>
          <p:cNvSpPr txBox="1"/>
          <p:nvPr/>
        </p:nvSpPr>
        <p:spPr>
          <a:xfrm>
            <a:off x="1567824" y="956606"/>
            <a:ext cx="5949298" cy="3826104"/>
          </a:xfrm>
          <a:prstGeom prst="rect">
            <a:avLst/>
          </a:prstGeom>
          <a:gradFill flip="none" rotWithShape="1">
            <a:gsLst>
              <a:gs pos="1000">
                <a:srgbClr val="000063">
                  <a:alpha val="91000"/>
                </a:srgbClr>
              </a:gs>
              <a:gs pos="100000">
                <a:srgbClr val="1C41C6">
                  <a:alpha val="6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609585">
              <a:defRPr sz="1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sz="10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6015AE-E824-9B47-BBB7-39D1BF496030}"/>
              </a:ext>
            </a:extLst>
          </p:cNvPr>
          <p:cNvSpPr/>
          <p:nvPr/>
        </p:nvSpPr>
        <p:spPr>
          <a:xfrm>
            <a:off x="1744283" y="4559494"/>
            <a:ext cx="5627859" cy="19682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825" b="1">
              <a:solidFill>
                <a:prstClr val="black"/>
              </a:solidFill>
              <a:latin typeface="Century Gothic" panose="020B0502020202020204" pitchFamily="34" charset="0"/>
              <a:ea typeface="ＭＳ Ｐゴシック" pitchFamily="-12" charset="-128"/>
              <a:cs typeface="Calibri" pitchFamily="34" charset="0"/>
            </a:endParaRPr>
          </a:p>
        </p:txBody>
      </p:sp>
      <p:sp>
        <p:nvSpPr>
          <p:cNvPr id="32" name="TextBox 248"/>
          <p:cNvSpPr txBox="1"/>
          <p:nvPr/>
        </p:nvSpPr>
        <p:spPr>
          <a:xfrm>
            <a:off x="1567824" y="495258"/>
            <a:ext cx="5949298" cy="425382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75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Channel Applications</a:t>
            </a:r>
          </a:p>
        </p:txBody>
      </p:sp>
      <p:sp>
        <p:nvSpPr>
          <p:cNvPr id="34" name="TextBox 258"/>
          <p:cNvSpPr txBox="1"/>
          <p:nvPr/>
        </p:nvSpPr>
        <p:spPr>
          <a:xfrm>
            <a:off x="1739865" y="1017653"/>
            <a:ext cx="5609338" cy="48006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750" dirty="0"/>
              <a:t>API Gateway/</a:t>
            </a:r>
            <a:r>
              <a:rPr lang="en-US" sz="750" dirty="0" err="1"/>
              <a:t>Mgmt</a:t>
            </a:r>
            <a:endParaRPr lang="en-US" sz="750" dirty="0"/>
          </a:p>
        </p:txBody>
      </p:sp>
      <p:sp>
        <p:nvSpPr>
          <p:cNvPr id="35" name="TextBox 258"/>
          <p:cNvSpPr txBox="1"/>
          <p:nvPr/>
        </p:nvSpPr>
        <p:spPr>
          <a:xfrm>
            <a:off x="1739865" y="2188543"/>
            <a:ext cx="5609338" cy="72193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750" dirty="0"/>
              <a:t>Services &amp; Data Integration</a:t>
            </a:r>
          </a:p>
        </p:txBody>
      </p:sp>
      <p:sp>
        <p:nvSpPr>
          <p:cNvPr id="36" name="TextBox 253"/>
          <p:cNvSpPr txBox="1"/>
          <p:nvPr/>
        </p:nvSpPr>
        <p:spPr>
          <a:xfrm>
            <a:off x="1742067" y="2973143"/>
            <a:ext cx="5609338" cy="15243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750" dirty="0"/>
              <a:t>Cross Cutting Concerns</a:t>
            </a:r>
          </a:p>
        </p:txBody>
      </p:sp>
      <p:sp>
        <p:nvSpPr>
          <p:cNvPr id="37" name="TextBox 256"/>
          <p:cNvSpPr txBox="1"/>
          <p:nvPr/>
        </p:nvSpPr>
        <p:spPr>
          <a:xfrm>
            <a:off x="5333550" y="659330"/>
            <a:ext cx="444901" cy="22231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600" b="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Fluent</a:t>
            </a:r>
          </a:p>
        </p:txBody>
      </p:sp>
      <p:sp>
        <p:nvSpPr>
          <p:cNvPr id="39" name="TextBox 257"/>
          <p:cNvSpPr txBox="1"/>
          <p:nvPr/>
        </p:nvSpPr>
        <p:spPr>
          <a:xfrm>
            <a:off x="6434519" y="579733"/>
            <a:ext cx="584695" cy="2495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600" b="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RAI Branded Websites</a:t>
            </a:r>
          </a:p>
        </p:txBody>
      </p:sp>
      <p:sp>
        <p:nvSpPr>
          <p:cNvPr id="40" name="TextBox 257"/>
          <p:cNvSpPr txBox="1"/>
          <p:nvPr/>
        </p:nvSpPr>
        <p:spPr>
          <a:xfrm>
            <a:off x="3620723" y="635928"/>
            <a:ext cx="438815" cy="26586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600" b="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Mobile</a:t>
            </a:r>
          </a:p>
          <a:p>
            <a:pPr algn="ctr" defTabSz="685800" eaLnBrk="0" hangingPunct="0">
              <a:defRPr/>
            </a:pPr>
            <a:r>
              <a:rPr lang="en-US" sz="600" b="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Apps</a:t>
            </a:r>
          </a:p>
        </p:txBody>
      </p:sp>
      <p:sp>
        <p:nvSpPr>
          <p:cNvPr id="41" name="TextBox 257"/>
          <p:cNvSpPr txBox="1"/>
          <p:nvPr/>
        </p:nvSpPr>
        <p:spPr>
          <a:xfrm>
            <a:off x="4484898" y="664604"/>
            <a:ext cx="445411" cy="17573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600" b="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Panther</a:t>
            </a:r>
          </a:p>
        </p:txBody>
      </p:sp>
      <p:sp>
        <p:nvSpPr>
          <p:cNvPr id="42" name="TextBox 290"/>
          <p:cNvSpPr txBox="1"/>
          <p:nvPr/>
        </p:nvSpPr>
        <p:spPr>
          <a:xfrm>
            <a:off x="4621611" y="1279237"/>
            <a:ext cx="747288" cy="15386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CDN</a:t>
            </a:r>
          </a:p>
        </p:txBody>
      </p:sp>
      <p:sp>
        <p:nvSpPr>
          <p:cNvPr id="43" name="TextBox 270"/>
          <p:cNvSpPr txBox="1"/>
          <p:nvPr/>
        </p:nvSpPr>
        <p:spPr>
          <a:xfrm>
            <a:off x="1739865" y="1560347"/>
            <a:ext cx="5609338" cy="58842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750"/>
              <a:t>Message routing &amp; </a:t>
            </a:r>
            <a:r>
              <a:rPr lang="en-US" sz="750" dirty="0"/>
              <a:t>Process Orchestration</a:t>
            </a:r>
          </a:p>
        </p:txBody>
      </p:sp>
      <p:sp>
        <p:nvSpPr>
          <p:cNvPr id="45" name="TextBox 320"/>
          <p:cNvSpPr txBox="1"/>
          <p:nvPr/>
        </p:nvSpPr>
        <p:spPr>
          <a:xfrm>
            <a:off x="1807690" y="3539064"/>
            <a:ext cx="1493210" cy="1595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Performance &amp; Resiliency</a:t>
            </a:r>
          </a:p>
        </p:txBody>
      </p:sp>
      <p:sp>
        <p:nvSpPr>
          <p:cNvPr id="47" name="TextBox 322"/>
          <p:cNvSpPr txBox="1"/>
          <p:nvPr/>
        </p:nvSpPr>
        <p:spPr>
          <a:xfrm>
            <a:off x="3574023" y="3539064"/>
            <a:ext cx="575696" cy="1595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Scalability</a:t>
            </a:r>
          </a:p>
        </p:txBody>
      </p:sp>
      <p:sp>
        <p:nvSpPr>
          <p:cNvPr id="48" name="TextBox 324"/>
          <p:cNvSpPr txBox="1"/>
          <p:nvPr/>
        </p:nvSpPr>
        <p:spPr>
          <a:xfrm>
            <a:off x="4360094" y="3539064"/>
            <a:ext cx="1493210" cy="1595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Security</a:t>
            </a:r>
          </a:p>
        </p:txBody>
      </p:sp>
      <p:sp>
        <p:nvSpPr>
          <p:cNvPr id="49" name="TextBox 325"/>
          <p:cNvSpPr txBox="1"/>
          <p:nvPr/>
        </p:nvSpPr>
        <p:spPr>
          <a:xfrm>
            <a:off x="4661552" y="4272372"/>
            <a:ext cx="2645313" cy="1595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DevOps</a:t>
            </a:r>
          </a:p>
        </p:txBody>
      </p:sp>
      <p:sp>
        <p:nvSpPr>
          <p:cNvPr id="51" name="TextBox 327"/>
          <p:cNvSpPr txBox="1"/>
          <p:nvPr/>
        </p:nvSpPr>
        <p:spPr>
          <a:xfrm>
            <a:off x="6091956" y="3532110"/>
            <a:ext cx="1234056" cy="1595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Cost</a:t>
            </a:r>
          </a:p>
        </p:txBody>
      </p:sp>
      <p:sp>
        <p:nvSpPr>
          <p:cNvPr id="69" name="TextBox 248"/>
          <p:cNvSpPr txBox="1"/>
          <p:nvPr/>
        </p:nvSpPr>
        <p:spPr>
          <a:xfrm>
            <a:off x="194206" y="484545"/>
            <a:ext cx="1274849" cy="429816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75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3</a:t>
            </a:r>
            <a:r>
              <a:rPr lang="en-US" sz="750" baseline="3000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rd</a:t>
            </a:r>
            <a:r>
              <a:rPr lang="en-US" sz="75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 party apps / partner collaboration</a:t>
            </a:r>
          </a:p>
        </p:txBody>
      </p:sp>
      <p:sp>
        <p:nvSpPr>
          <p:cNvPr id="71" name="TextBox 248"/>
          <p:cNvSpPr txBox="1"/>
          <p:nvPr/>
        </p:nvSpPr>
        <p:spPr>
          <a:xfrm>
            <a:off x="7628624" y="484545"/>
            <a:ext cx="1274849" cy="4298165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75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Enterprise Applications</a:t>
            </a:r>
          </a:p>
        </p:txBody>
      </p:sp>
      <p:sp>
        <p:nvSpPr>
          <p:cNvPr id="72" name="TextBox 257"/>
          <p:cNvSpPr txBox="1"/>
          <p:nvPr/>
        </p:nvSpPr>
        <p:spPr>
          <a:xfrm>
            <a:off x="7715018" y="804507"/>
            <a:ext cx="1104869" cy="3949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600" b="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SAP ERP</a:t>
            </a:r>
          </a:p>
        </p:txBody>
      </p:sp>
      <p:sp>
        <p:nvSpPr>
          <p:cNvPr id="73" name="TextBox 257"/>
          <p:cNvSpPr txBox="1"/>
          <p:nvPr/>
        </p:nvSpPr>
        <p:spPr>
          <a:xfrm>
            <a:off x="7814091" y="1058356"/>
            <a:ext cx="934889" cy="10634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>
              <a:defRPr sz="2400" b="1">
                <a:latin typeface="Arial" charset="0"/>
                <a:ea typeface="ＭＳ Ｐゴシック" charset="-128"/>
              </a:defRPr>
            </a:lvl6pPr>
            <a:lvl7pPr>
              <a:defRPr sz="2400" b="1">
                <a:latin typeface="Arial" charset="0"/>
                <a:ea typeface="ＭＳ Ｐゴシック" charset="-128"/>
              </a:defRPr>
            </a:lvl7pPr>
            <a:lvl8pPr>
              <a:defRPr sz="2400" b="1">
                <a:latin typeface="Arial" charset="0"/>
                <a:ea typeface="ＭＳ Ｐゴシック" charset="-128"/>
              </a:defRPr>
            </a:lvl8pPr>
            <a:lvl9pPr>
              <a:defRPr sz="2400" b="1">
                <a:latin typeface="Arial" charset="0"/>
                <a:ea typeface="ＭＳ Ｐゴシック" charset="-128"/>
              </a:defRPr>
            </a:lvl9pPr>
          </a:lstStyle>
          <a:p>
            <a:pPr defTabSz="685800">
              <a:defRPr/>
            </a:pPr>
            <a:r>
              <a:rPr lang="en-US" sz="750" b="1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SAP PI</a:t>
            </a:r>
          </a:p>
        </p:txBody>
      </p:sp>
      <p:sp>
        <p:nvSpPr>
          <p:cNvPr id="74" name="TextBox 257"/>
          <p:cNvSpPr txBox="1"/>
          <p:nvPr/>
        </p:nvSpPr>
        <p:spPr>
          <a:xfrm>
            <a:off x="7715018" y="1265338"/>
            <a:ext cx="1104869" cy="59714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CRM</a:t>
            </a:r>
          </a:p>
        </p:txBody>
      </p:sp>
      <p:sp>
        <p:nvSpPr>
          <p:cNvPr id="75" name="TextBox 257"/>
          <p:cNvSpPr txBox="1"/>
          <p:nvPr/>
        </p:nvSpPr>
        <p:spPr>
          <a:xfrm>
            <a:off x="7826934" y="1693750"/>
            <a:ext cx="934889" cy="10634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>
              <a:defRPr sz="2400" b="1">
                <a:latin typeface="Arial" charset="0"/>
                <a:ea typeface="ＭＳ Ｐゴシック" charset="-128"/>
              </a:defRPr>
            </a:lvl6pPr>
            <a:lvl7pPr>
              <a:defRPr sz="2400" b="1">
                <a:latin typeface="Arial" charset="0"/>
                <a:ea typeface="ＭＳ Ｐゴシック" charset="-128"/>
              </a:defRPr>
            </a:lvl7pPr>
            <a:lvl8pPr>
              <a:defRPr sz="2400" b="1">
                <a:latin typeface="Arial" charset="0"/>
                <a:ea typeface="ＭＳ Ｐゴシック" charset="-128"/>
              </a:defRPr>
            </a:lvl8pPr>
            <a:lvl9pPr>
              <a:defRPr sz="2400" b="1">
                <a:latin typeface="Arial" charset="0"/>
                <a:ea typeface="ＭＳ Ｐゴシック" charset="-128"/>
              </a:defRPr>
            </a:lvl9pPr>
          </a:lstStyle>
          <a:p>
            <a:pPr defTabSz="685800">
              <a:defRPr/>
            </a:pPr>
            <a:r>
              <a:rPr lang="en-US" sz="750" b="1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CRM Adapters</a:t>
            </a:r>
          </a:p>
        </p:txBody>
      </p:sp>
      <p:sp>
        <p:nvSpPr>
          <p:cNvPr id="76" name="TextBox 290"/>
          <p:cNvSpPr txBox="1"/>
          <p:nvPr/>
        </p:nvSpPr>
        <p:spPr>
          <a:xfrm>
            <a:off x="3214374" y="1274626"/>
            <a:ext cx="1295048" cy="15608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60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API Gateway</a:t>
            </a:r>
          </a:p>
        </p:txBody>
      </p:sp>
      <p:sp>
        <p:nvSpPr>
          <p:cNvPr id="77" name="TextBox 276"/>
          <p:cNvSpPr txBox="1"/>
          <p:nvPr/>
        </p:nvSpPr>
        <p:spPr>
          <a:xfrm>
            <a:off x="2517197" y="1904417"/>
            <a:ext cx="1256861" cy="17697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Process Orchestration</a:t>
            </a:r>
          </a:p>
        </p:txBody>
      </p:sp>
      <p:sp>
        <p:nvSpPr>
          <p:cNvPr id="88" name="TextBox 324"/>
          <p:cNvSpPr txBox="1"/>
          <p:nvPr/>
        </p:nvSpPr>
        <p:spPr>
          <a:xfrm>
            <a:off x="1792998" y="4270887"/>
            <a:ext cx="2811780" cy="159518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Logging / Monitoring / Auditing/Alerting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274" y="967465"/>
            <a:ext cx="409316" cy="130602"/>
          </a:xfrm>
          <a:prstGeom prst="rect">
            <a:avLst/>
          </a:prstGeom>
          <a:effectLst/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65" y="1452706"/>
            <a:ext cx="495775" cy="183563"/>
          </a:xfrm>
          <a:prstGeom prst="rect">
            <a:avLst/>
          </a:prstGeom>
          <a:effectLst/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7337" y="668305"/>
            <a:ext cx="315966" cy="197680"/>
          </a:xfrm>
          <a:prstGeom prst="rect">
            <a:avLst/>
          </a:prstGeom>
          <a:effectLst/>
        </p:spPr>
      </p:pic>
      <p:sp>
        <p:nvSpPr>
          <p:cNvPr id="97" name="TextBox 276">
            <a:extLst>
              <a:ext uri="{FF2B5EF4-FFF2-40B4-BE49-F238E27FC236}">
                <a16:creationId xmlns:a16="http://schemas.microsoft.com/office/drawing/2014/main" id="{4F4C22E3-DEC9-9A4F-8AE2-49B1DE5BC29A}"/>
              </a:ext>
            </a:extLst>
          </p:cNvPr>
          <p:cNvSpPr txBox="1"/>
          <p:nvPr/>
        </p:nvSpPr>
        <p:spPr>
          <a:xfrm>
            <a:off x="4100006" y="1897876"/>
            <a:ext cx="944299" cy="17697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Business rules Mgmt.</a:t>
            </a:r>
          </a:p>
        </p:txBody>
      </p:sp>
      <p:sp>
        <p:nvSpPr>
          <p:cNvPr id="98" name="TextBox 276">
            <a:extLst>
              <a:ext uri="{FF2B5EF4-FFF2-40B4-BE49-F238E27FC236}">
                <a16:creationId xmlns:a16="http://schemas.microsoft.com/office/drawing/2014/main" id="{4F4C22E3-DEC9-9A4F-8AE2-49B1DE5BC29A}"/>
              </a:ext>
            </a:extLst>
          </p:cNvPr>
          <p:cNvSpPr txBox="1"/>
          <p:nvPr/>
        </p:nvSpPr>
        <p:spPr>
          <a:xfrm>
            <a:off x="5259511" y="1892506"/>
            <a:ext cx="1495397" cy="170312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Message Routing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64041AD-AB74-5C40-957D-A22AE5BFB67D}"/>
              </a:ext>
            </a:extLst>
          </p:cNvPr>
          <p:cNvSpPr txBox="1"/>
          <p:nvPr/>
        </p:nvSpPr>
        <p:spPr>
          <a:xfrm>
            <a:off x="3983518" y="4548291"/>
            <a:ext cx="121379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b="1" dirty="0">
                <a:latin typeface="Century Gothic" panose="020B0502020202020204" pitchFamily="34" charset="0"/>
              </a:rPr>
              <a:t>Hybrid Infrastructure</a:t>
            </a:r>
          </a:p>
        </p:txBody>
      </p:sp>
      <p:sp>
        <p:nvSpPr>
          <p:cNvPr id="101" name="TextBox 257"/>
          <p:cNvSpPr txBox="1"/>
          <p:nvPr/>
        </p:nvSpPr>
        <p:spPr>
          <a:xfrm>
            <a:off x="2683611" y="626869"/>
            <a:ext cx="651591" cy="249560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600" b="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Consumer Engagement</a:t>
            </a:r>
          </a:p>
        </p:txBody>
      </p:sp>
      <p:sp>
        <p:nvSpPr>
          <p:cNvPr id="102" name="TextBox 257"/>
          <p:cNvSpPr txBox="1"/>
          <p:nvPr/>
        </p:nvSpPr>
        <p:spPr>
          <a:xfrm>
            <a:off x="4954410" y="663100"/>
            <a:ext cx="398923" cy="15868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600" b="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DMS</a:t>
            </a:r>
          </a:p>
        </p:txBody>
      </p:sp>
      <p:pic>
        <p:nvPicPr>
          <p:cNvPr id="103" name="Picture 2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015" y="697827"/>
            <a:ext cx="301106" cy="13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35" y="593959"/>
            <a:ext cx="589086" cy="30545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5852" y="628703"/>
            <a:ext cx="319770" cy="210851"/>
          </a:xfrm>
          <a:prstGeom prst="rect">
            <a:avLst/>
          </a:prstGeom>
          <a:effectLst/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8971" y="679906"/>
            <a:ext cx="280652" cy="140928"/>
          </a:xfrm>
          <a:prstGeom prst="rect">
            <a:avLst/>
          </a:prstGeom>
          <a:noFill/>
          <a:effectLst/>
        </p:spPr>
      </p:pic>
      <p:sp>
        <p:nvSpPr>
          <p:cNvPr id="107" name="TextBox 256"/>
          <p:cNvSpPr txBox="1"/>
          <p:nvPr/>
        </p:nvSpPr>
        <p:spPr>
          <a:xfrm>
            <a:off x="5871382" y="654864"/>
            <a:ext cx="784229" cy="222311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600" b="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Call center</a:t>
            </a:r>
          </a:p>
        </p:txBody>
      </p:sp>
      <p:sp>
        <p:nvSpPr>
          <p:cNvPr id="108" name="TextBox 256"/>
          <p:cNvSpPr txBox="1"/>
          <p:nvPr/>
        </p:nvSpPr>
        <p:spPr>
          <a:xfrm>
            <a:off x="1759109" y="629747"/>
            <a:ext cx="632156" cy="265864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600" b="0" dirty="0" err="1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eCommerce</a:t>
            </a:r>
            <a:r>
              <a:rPr lang="en-US" sz="600" b="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 Platforms</a:t>
            </a:r>
          </a:p>
        </p:txBody>
      </p:sp>
      <p:grpSp>
        <p:nvGrpSpPr>
          <p:cNvPr id="109" name="Group 108"/>
          <p:cNvGrpSpPr/>
          <p:nvPr/>
        </p:nvGrpSpPr>
        <p:grpSpPr>
          <a:xfrm>
            <a:off x="423998" y="931357"/>
            <a:ext cx="866039" cy="3659315"/>
            <a:chOff x="8493785" y="888521"/>
            <a:chExt cx="1139765" cy="5124090"/>
          </a:xfrm>
        </p:grpSpPr>
        <p:grpSp>
          <p:nvGrpSpPr>
            <p:cNvPr id="110" name="Group 109"/>
            <p:cNvGrpSpPr/>
            <p:nvPr/>
          </p:nvGrpSpPr>
          <p:grpSpPr>
            <a:xfrm>
              <a:off x="8493786" y="888521"/>
              <a:ext cx="1139764" cy="2580218"/>
              <a:chOff x="8493786" y="888521"/>
              <a:chExt cx="1139764" cy="2580218"/>
            </a:xfrm>
          </p:grpSpPr>
          <p:sp>
            <p:nvSpPr>
              <p:cNvPr id="114" name="Rounded Rectangle 113"/>
              <p:cNvSpPr/>
              <p:nvPr/>
            </p:nvSpPr>
            <p:spPr>
              <a:xfrm>
                <a:off x="8493786" y="888521"/>
                <a:ext cx="1139764" cy="258021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675" b="1" u="sng" dirty="0">
                    <a:solidFill>
                      <a:srgbClr val="C00000"/>
                    </a:solidFill>
                  </a:rPr>
                  <a:t>VUSE 3</a:t>
                </a:r>
                <a:r>
                  <a:rPr lang="en-US" sz="675" b="1" u="sng" baseline="30000" dirty="0">
                    <a:solidFill>
                      <a:srgbClr val="C00000"/>
                    </a:solidFill>
                  </a:rPr>
                  <a:t>rd</a:t>
                </a:r>
                <a:r>
                  <a:rPr lang="en-US" sz="675" b="1" u="sng" dirty="0">
                    <a:solidFill>
                      <a:srgbClr val="C00000"/>
                    </a:solidFill>
                  </a:rPr>
                  <a:t> party Integrations</a:t>
                </a:r>
                <a:endParaRPr lang="en-US" sz="1500" b="1" u="sng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841"/>
              <a:stretch/>
            </p:blipFill>
            <p:spPr>
              <a:xfrm>
                <a:off x="8629650" y="1317437"/>
                <a:ext cx="852621" cy="2151302"/>
              </a:xfrm>
              <a:prstGeom prst="rect">
                <a:avLst/>
              </a:prstGeom>
            </p:spPr>
          </p:pic>
        </p:grpSp>
        <p:grpSp>
          <p:nvGrpSpPr>
            <p:cNvPr id="111" name="Group 110"/>
            <p:cNvGrpSpPr/>
            <p:nvPr/>
          </p:nvGrpSpPr>
          <p:grpSpPr>
            <a:xfrm>
              <a:off x="8493785" y="3611593"/>
              <a:ext cx="1139765" cy="2401018"/>
              <a:chOff x="6679880" y="2567797"/>
              <a:chExt cx="1139765" cy="2401018"/>
            </a:xfrm>
          </p:grpSpPr>
          <p:sp>
            <p:nvSpPr>
              <p:cNvPr id="112" name="Rounded Rectangle 111"/>
              <p:cNvSpPr/>
              <p:nvPr/>
            </p:nvSpPr>
            <p:spPr>
              <a:xfrm>
                <a:off x="6679880" y="2567797"/>
                <a:ext cx="1139765" cy="240101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675" b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3</a:t>
                </a:r>
                <a:r>
                  <a:rPr lang="en-US" sz="675" b="1" u="sng" baseline="30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rd</a:t>
                </a:r>
                <a:r>
                  <a:rPr lang="en-US" sz="675" b="1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party Integrations</a:t>
                </a:r>
                <a:endParaRPr lang="en-US" sz="15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17442" y="2950414"/>
                <a:ext cx="1076325" cy="2009775"/>
              </a:xfrm>
              <a:prstGeom prst="rect">
                <a:avLst/>
              </a:prstGeom>
            </p:spPr>
          </p:pic>
        </p:grpSp>
      </p:grpSp>
      <p:sp>
        <p:nvSpPr>
          <p:cNvPr id="116" name="TextBox 257"/>
          <p:cNvSpPr txBox="1"/>
          <p:nvPr/>
        </p:nvSpPr>
        <p:spPr>
          <a:xfrm>
            <a:off x="7715018" y="1916976"/>
            <a:ext cx="1104869" cy="44153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endParaRPr lang="en-US" sz="600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63" y="1955551"/>
            <a:ext cx="911063" cy="364382"/>
          </a:xfrm>
          <a:prstGeom prst="rect">
            <a:avLst/>
          </a:prstGeom>
        </p:spPr>
      </p:pic>
      <p:sp>
        <p:nvSpPr>
          <p:cNvPr id="118" name="TextBox 257"/>
          <p:cNvSpPr txBox="1"/>
          <p:nvPr/>
        </p:nvSpPr>
        <p:spPr>
          <a:xfrm>
            <a:off x="7715018" y="3246110"/>
            <a:ext cx="1104869" cy="42538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Other Patterns..</a:t>
            </a:r>
          </a:p>
        </p:txBody>
      </p:sp>
      <p:sp>
        <p:nvSpPr>
          <p:cNvPr id="119" name="TextBox 257"/>
          <p:cNvSpPr txBox="1"/>
          <p:nvPr/>
        </p:nvSpPr>
        <p:spPr>
          <a:xfrm>
            <a:off x="7782748" y="3438706"/>
            <a:ext cx="934889" cy="1595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>
              <a:defRPr sz="2400" b="1">
                <a:latin typeface="Arial" charset="0"/>
                <a:ea typeface="ＭＳ Ｐゴシック" charset="-128"/>
              </a:defRPr>
            </a:lvl6pPr>
            <a:lvl7pPr>
              <a:defRPr sz="2400" b="1">
                <a:latin typeface="Arial" charset="0"/>
                <a:ea typeface="ＭＳ Ｐゴシック" charset="-128"/>
              </a:defRPr>
            </a:lvl7pPr>
            <a:lvl8pPr>
              <a:defRPr sz="2400" b="1">
                <a:latin typeface="Arial" charset="0"/>
                <a:ea typeface="ＭＳ Ｐゴシック" charset="-128"/>
              </a:defRPr>
            </a:lvl8pPr>
            <a:lvl9pPr>
              <a:defRPr sz="2400" b="1">
                <a:latin typeface="Arial" charset="0"/>
                <a:ea typeface="ＭＳ Ｐゴシック" charset="-128"/>
              </a:defRPr>
            </a:lvl9pPr>
          </a:lstStyle>
          <a:p>
            <a:pPr defTabSz="685800">
              <a:defRPr/>
            </a:pPr>
            <a:r>
              <a:rPr lang="en-US" sz="675" b="1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MFT / SFTP / JDBC / ODBC / RPC</a:t>
            </a:r>
          </a:p>
        </p:txBody>
      </p:sp>
      <p:sp>
        <p:nvSpPr>
          <p:cNvPr id="120" name="TextBox 257"/>
          <p:cNvSpPr txBox="1"/>
          <p:nvPr/>
        </p:nvSpPr>
        <p:spPr>
          <a:xfrm>
            <a:off x="7715018" y="3732767"/>
            <a:ext cx="1104869" cy="23236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Data  Lakes / Big data??</a:t>
            </a:r>
          </a:p>
        </p:txBody>
      </p:sp>
      <p:sp>
        <p:nvSpPr>
          <p:cNvPr id="121" name="TextBox 257"/>
          <p:cNvSpPr txBox="1"/>
          <p:nvPr/>
        </p:nvSpPr>
        <p:spPr>
          <a:xfrm>
            <a:off x="7715018" y="2428924"/>
            <a:ext cx="1104869" cy="20823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endParaRPr lang="en-US" sz="600" dirty="0"/>
          </a:p>
        </p:txBody>
      </p:sp>
      <p:sp>
        <p:nvSpPr>
          <p:cNvPr id="122" name="TextBox 257"/>
          <p:cNvSpPr txBox="1"/>
          <p:nvPr/>
        </p:nvSpPr>
        <p:spPr>
          <a:xfrm>
            <a:off x="7784560" y="2477644"/>
            <a:ext cx="934889" cy="1595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>
              <a:defRPr sz="2400" b="1">
                <a:latin typeface="Arial" charset="0"/>
                <a:ea typeface="ＭＳ Ｐゴシック" charset="-128"/>
              </a:defRPr>
            </a:lvl6pPr>
            <a:lvl7pPr>
              <a:defRPr sz="2400" b="1">
                <a:latin typeface="Arial" charset="0"/>
                <a:ea typeface="ＭＳ Ｐゴシック" charset="-128"/>
              </a:defRPr>
            </a:lvl7pPr>
            <a:lvl8pPr>
              <a:defRPr sz="2400" b="1">
                <a:latin typeface="Arial" charset="0"/>
                <a:ea typeface="ＭＳ Ｐゴシック" charset="-128"/>
              </a:defRPr>
            </a:lvl8pPr>
            <a:lvl9pPr>
              <a:defRPr sz="2400" b="1">
                <a:latin typeface="Arial" charset="0"/>
                <a:ea typeface="ＭＳ Ｐゴシック" charset="-128"/>
              </a:defRPr>
            </a:lvl9pPr>
          </a:lstStyle>
          <a:p>
            <a:pPr defTabSz="685800">
              <a:defRPr/>
            </a:pPr>
            <a:r>
              <a:rPr lang="en-US" sz="675" b="1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EDW</a:t>
            </a:r>
          </a:p>
        </p:txBody>
      </p:sp>
      <p:sp>
        <p:nvSpPr>
          <p:cNvPr id="123" name="TextBox 257"/>
          <p:cNvSpPr txBox="1"/>
          <p:nvPr/>
        </p:nvSpPr>
        <p:spPr>
          <a:xfrm>
            <a:off x="7715018" y="2689444"/>
            <a:ext cx="1104869" cy="20823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endParaRPr lang="en-US" sz="600" dirty="0"/>
          </a:p>
        </p:txBody>
      </p:sp>
      <p:sp>
        <p:nvSpPr>
          <p:cNvPr id="124" name="TextBox 257"/>
          <p:cNvSpPr txBox="1"/>
          <p:nvPr/>
        </p:nvSpPr>
        <p:spPr>
          <a:xfrm>
            <a:off x="7785882" y="2738164"/>
            <a:ext cx="934889" cy="1595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>
              <a:defRPr sz="2400" b="1">
                <a:latin typeface="Arial" charset="0"/>
                <a:ea typeface="ＭＳ Ｐゴシック" charset="-128"/>
              </a:defRPr>
            </a:lvl6pPr>
            <a:lvl7pPr>
              <a:defRPr sz="2400" b="1">
                <a:latin typeface="Arial" charset="0"/>
                <a:ea typeface="ＭＳ Ｐゴシック" charset="-128"/>
              </a:defRPr>
            </a:lvl7pPr>
            <a:lvl8pPr>
              <a:defRPr sz="2400" b="1">
                <a:latin typeface="Arial" charset="0"/>
                <a:ea typeface="ＭＳ Ｐゴシック" charset="-128"/>
              </a:defRPr>
            </a:lvl8pPr>
            <a:lvl9pPr>
              <a:defRPr sz="2400" b="1">
                <a:latin typeface="Arial" charset="0"/>
                <a:ea typeface="ＭＳ Ｐゴシック" charset="-128"/>
              </a:defRPr>
            </a:lvl9pPr>
          </a:lstStyle>
          <a:p>
            <a:pPr defTabSz="685800">
              <a:defRPr/>
            </a:pPr>
            <a:r>
              <a:rPr lang="en-US" sz="675" b="1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CPS</a:t>
            </a:r>
          </a:p>
        </p:txBody>
      </p:sp>
      <p:sp>
        <p:nvSpPr>
          <p:cNvPr id="125" name="TextBox 257"/>
          <p:cNvSpPr txBox="1"/>
          <p:nvPr/>
        </p:nvSpPr>
        <p:spPr>
          <a:xfrm>
            <a:off x="7715018" y="2968618"/>
            <a:ext cx="1104869" cy="20823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endParaRPr lang="en-US" sz="600" dirty="0"/>
          </a:p>
        </p:txBody>
      </p:sp>
      <p:sp>
        <p:nvSpPr>
          <p:cNvPr id="126" name="TextBox 257"/>
          <p:cNvSpPr txBox="1"/>
          <p:nvPr/>
        </p:nvSpPr>
        <p:spPr>
          <a:xfrm>
            <a:off x="7784560" y="3017337"/>
            <a:ext cx="934889" cy="1595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>
              <a:defRPr sz="2400" b="1">
                <a:latin typeface="Arial" charset="0"/>
                <a:ea typeface="ＭＳ Ｐゴシック" charset="-128"/>
              </a:defRPr>
            </a:lvl6pPr>
            <a:lvl7pPr>
              <a:defRPr sz="2400" b="1">
                <a:latin typeface="Arial" charset="0"/>
                <a:ea typeface="ＭＳ Ｐゴシック" charset="-128"/>
              </a:defRPr>
            </a:lvl7pPr>
            <a:lvl8pPr>
              <a:defRPr sz="2400" b="1">
                <a:latin typeface="Arial" charset="0"/>
                <a:ea typeface="ＭＳ Ｐゴシック" charset="-128"/>
              </a:defRPr>
            </a:lvl8pPr>
            <a:lvl9pPr>
              <a:defRPr sz="2400" b="1">
                <a:latin typeface="Arial" charset="0"/>
                <a:ea typeface="ＭＳ Ｐゴシック" charset="-128"/>
              </a:defRPr>
            </a:lvl9pPr>
          </a:lstStyle>
          <a:p>
            <a:pPr defTabSz="685800">
              <a:defRPr/>
            </a:pPr>
            <a:r>
              <a:rPr lang="en-US" sz="675" b="1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MFT</a:t>
            </a:r>
          </a:p>
        </p:txBody>
      </p:sp>
      <p:sp>
        <p:nvSpPr>
          <p:cNvPr id="127" name="TextBox 257"/>
          <p:cNvSpPr txBox="1"/>
          <p:nvPr/>
        </p:nvSpPr>
        <p:spPr>
          <a:xfrm>
            <a:off x="7715018" y="4032113"/>
            <a:ext cx="1104869" cy="30430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endParaRPr lang="en-US" sz="600" dirty="0"/>
          </a:p>
        </p:txBody>
      </p:sp>
      <p:sp>
        <p:nvSpPr>
          <p:cNvPr id="128" name="TextBox 257"/>
          <p:cNvSpPr txBox="1"/>
          <p:nvPr/>
        </p:nvSpPr>
        <p:spPr>
          <a:xfrm>
            <a:off x="7798603" y="4050444"/>
            <a:ext cx="934889" cy="1595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>
              <a:defRPr sz="2400" b="1">
                <a:latin typeface="Arial" charset="0"/>
                <a:ea typeface="ＭＳ Ｐゴシック" charset="-128"/>
              </a:defRPr>
            </a:lvl6pPr>
            <a:lvl7pPr>
              <a:defRPr sz="2400" b="1">
                <a:latin typeface="Arial" charset="0"/>
                <a:ea typeface="ＭＳ Ｐゴシック" charset="-128"/>
              </a:defRPr>
            </a:lvl7pPr>
            <a:lvl8pPr>
              <a:defRPr sz="2400" b="1">
                <a:latin typeface="Arial" charset="0"/>
                <a:ea typeface="ＭＳ Ｐゴシック" charset="-128"/>
              </a:defRPr>
            </a:lvl8pPr>
            <a:lvl9pPr>
              <a:defRPr sz="2400" b="1">
                <a:latin typeface="Arial" charset="0"/>
                <a:ea typeface="ＭＳ Ｐゴシック" charset="-128"/>
              </a:defRPr>
            </a:lvl9pPr>
          </a:lstStyle>
          <a:p>
            <a:pPr defTabSz="685800">
              <a:defRPr/>
            </a:pPr>
            <a:r>
              <a:rPr lang="en-US" sz="675" b="1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ATC DB</a:t>
            </a:r>
          </a:p>
        </p:txBody>
      </p:sp>
      <p:pic>
        <p:nvPicPr>
          <p:cNvPr id="129" name="Picture 1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889" y="4103804"/>
            <a:ext cx="316017" cy="192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TextBox 257"/>
          <p:cNvSpPr txBox="1"/>
          <p:nvPr/>
        </p:nvSpPr>
        <p:spPr>
          <a:xfrm>
            <a:off x="7715018" y="4425813"/>
            <a:ext cx="1104869" cy="25251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endParaRPr lang="en-US" sz="600" dirty="0"/>
          </a:p>
        </p:txBody>
      </p:sp>
      <p:sp>
        <p:nvSpPr>
          <p:cNvPr id="131" name="TextBox 257"/>
          <p:cNvSpPr txBox="1"/>
          <p:nvPr/>
        </p:nvSpPr>
        <p:spPr>
          <a:xfrm>
            <a:off x="7814091" y="4518812"/>
            <a:ext cx="934889" cy="15951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>
              <a:defRPr sz="2400" b="1">
                <a:latin typeface="Arial" charset="0"/>
                <a:ea typeface="ＭＳ Ｐゴシック" charset="-128"/>
              </a:defRPr>
            </a:lvl6pPr>
            <a:lvl7pPr>
              <a:defRPr sz="2400" b="1">
                <a:latin typeface="Arial" charset="0"/>
                <a:ea typeface="ＭＳ Ｐゴシック" charset="-128"/>
              </a:defRPr>
            </a:lvl7pPr>
            <a:lvl8pPr>
              <a:defRPr sz="2400" b="1">
                <a:latin typeface="Arial" charset="0"/>
                <a:ea typeface="ＭＳ Ｐゴシック" charset="-128"/>
              </a:defRPr>
            </a:lvl8pPr>
            <a:lvl9pPr>
              <a:defRPr sz="2400" b="1">
                <a:latin typeface="Arial" charset="0"/>
                <a:ea typeface="ＭＳ Ｐゴシック" charset="-128"/>
              </a:defRPr>
            </a:lvl9pPr>
          </a:lstStyle>
          <a:p>
            <a:pPr defTabSz="685800">
              <a:defRPr/>
            </a:pPr>
            <a:r>
              <a:rPr lang="en-US" sz="675" b="1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Redemption DB</a:t>
            </a:r>
          </a:p>
        </p:txBody>
      </p:sp>
      <p:sp>
        <p:nvSpPr>
          <p:cNvPr id="132" name="TextBox 257"/>
          <p:cNvSpPr txBox="1"/>
          <p:nvPr/>
        </p:nvSpPr>
        <p:spPr>
          <a:xfrm>
            <a:off x="4007881" y="662357"/>
            <a:ext cx="404919" cy="15975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 defTabSz="685800" eaLnBrk="0" hangingPunct="0">
              <a:defRPr/>
            </a:pPr>
            <a:r>
              <a:rPr lang="en-US" sz="600" b="0" dirty="0">
                <a:solidFill>
                  <a:prstClr val="black"/>
                </a:solidFill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rPr>
              <a:t>Email</a:t>
            </a:r>
          </a:p>
        </p:txBody>
      </p:sp>
      <p:sp>
        <p:nvSpPr>
          <p:cNvPr id="133" name="TextBox 290"/>
          <p:cNvSpPr txBox="1"/>
          <p:nvPr/>
        </p:nvSpPr>
        <p:spPr>
          <a:xfrm>
            <a:off x="5450706" y="1278829"/>
            <a:ext cx="1722357" cy="15386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Service Routing</a:t>
            </a:r>
          </a:p>
        </p:txBody>
      </p:sp>
      <p:sp>
        <p:nvSpPr>
          <p:cNvPr id="134" name="TextBox 276"/>
          <p:cNvSpPr txBox="1"/>
          <p:nvPr/>
        </p:nvSpPr>
        <p:spPr>
          <a:xfrm>
            <a:off x="1857625" y="2696888"/>
            <a:ext cx="1256861" cy="15773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Platform services</a:t>
            </a:r>
          </a:p>
        </p:txBody>
      </p:sp>
      <p:sp>
        <p:nvSpPr>
          <p:cNvPr id="135" name="TextBox 276">
            <a:extLst>
              <a:ext uri="{FF2B5EF4-FFF2-40B4-BE49-F238E27FC236}">
                <a16:creationId xmlns:a16="http://schemas.microsoft.com/office/drawing/2014/main" id="{A5353233-B04A-804A-998F-4F9C772D77FB}"/>
              </a:ext>
            </a:extLst>
          </p:cNvPr>
          <p:cNvSpPr txBox="1"/>
          <p:nvPr/>
        </p:nvSpPr>
        <p:spPr>
          <a:xfrm>
            <a:off x="3229495" y="2696888"/>
            <a:ext cx="1256861" cy="15773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Micro services</a:t>
            </a:r>
          </a:p>
        </p:txBody>
      </p:sp>
      <p:sp>
        <p:nvSpPr>
          <p:cNvPr id="136" name="TextBox 276">
            <a:extLst>
              <a:ext uri="{FF2B5EF4-FFF2-40B4-BE49-F238E27FC236}">
                <a16:creationId xmlns:a16="http://schemas.microsoft.com/office/drawing/2014/main" id="{4F4C22E3-DEC9-9A4F-8AE2-49B1DE5BC29A}"/>
              </a:ext>
            </a:extLst>
          </p:cNvPr>
          <p:cNvSpPr txBox="1"/>
          <p:nvPr/>
        </p:nvSpPr>
        <p:spPr>
          <a:xfrm>
            <a:off x="4546957" y="2704479"/>
            <a:ext cx="1382548" cy="15773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Data Fabric</a:t>
            </a:r>
          </a:p>
        </p:txBody>
      </p:sp>
      <p:sp>
        <p:nvSpPr>
          <p:cNvPr id="137" name="TextBox 276">
            <a:extLst>
              <a:ext uri="{FF2B5EF4-FFF2-40B4-BE49-F238E27FC236}">
                <a16:creationId xmlns:a16="http://schemas.microsoft.com/office/drawing/2014/main" id="{4F4C22E3-DEC9-9A4F-8AE2-49B1DE5BC29A}"/>
              </a:ext>
            </a:extLst>
          </p:cNvPr>
          <p:cNvSpPr txBox="1"/>
          <p:nvPr/>
        </p:nvSpPr>
        <p:spPr>
          <a:xfrm>
            <a:off x="5960929" y="2701613"/>
            <a:ext cx="1256861" cy="15773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8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pitchFamily="-12" charset="-128"/>
                <a:cs typeface="Calibri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 b="1">
                <a:latin typeface="Arial" charset="0"/>
                <a:ea typeface="ＭＳ Ｐゴシック" charset="-128"/>
              </a:defRPr>
            </a:lvl5pPr>
            <a:lvl6pPr defTabSz="914400">
              <a:defRPr sz="2400" b="1">
                <a:latin typeface="Arial" charset="0"/>
                <a:ea typeface="ＭＳ Ｐゴシック" charset="-128"/>
              </a:defRPr>
            </a:lvl6pPr>
            <a:lvl7pPr defTabSz="914400">
              <a:defRPr sz="2400" b="1">
                <a:latin typeface="Arial" charset="0"/>
                <a:ea typeface="ＭＳ Ｐゴシック" charset="-128"/>
              </a:defRPr>
            </a:lvl7pPr>
            <a:lvl8pPr defTabSz="914400">
              <a:defRPr sz="2400" b="1">
                <a:latin typeface="Arial" charset="0"/>
                <a:ea typeface="ＭＳ Ｐゴシック" charset="-128"/>
              </a:defRPr>
            </a:lvl8pPr>
            <a:lvl9pPr defTabSz="914400">
              <a:defRPr sz="2400" b="1">
                <a:latin typeface="Arial" charset="0"/>
                <a:ea typeface="ＭＳ Ｐゴシック" charset="-128"/>
              </a:defRPr>
            </a:lvl9pPr>
          </a:lstStyle>
          <a:p>
            <a:r>
              <a:rPr lang="en-US" sz="600" dirty="0"/>
              <a:t>Data Integration Hub</a:t>
            </a: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81" y="4562103"/>
            <a:ext cx="281816" cy="163989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1254" y="1697650"/>
            <a:ext cx="463559" cy="96059"/>
          </a:xfrm>
          <a:prstGeom prst="rect">
            <a:avLst/>
          </a:prstGeom>
          <a:effectLst/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69697" y="3155038"/>
            <a:ext cx="343070" cy="140087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66479" y="3132394"/>
            <a:ext cx="293020" cy="146607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45837" y="4090612"/>
            <a:ext cx="273339" cy="112981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52B362DA-8CE5-4F74-B6D8-BE789DF73DF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3846" y="3890614"/>
            <a:ext cx="393894" cy="135077"/>
          </a:xfrm>
          <a:prstGeom prst="rect">
            <a:avLst/>
          </a:prstGeom>
        </p:spPr>
      </p:pic>
      <p:pic>
        <p:nvPicPr>
          <p:cNvPr id="163" name="Picture 4" descr="Image result for icon spring boot">
            <a:extLst>
              <a:ext uri="{FF2B5EF4-FFF2-40B4-BE49-F238E27FC236}">
                <a16:creationId xmlns:a16="http://schemas.microsoft.com/office/drawing/2014/main" id="{D439EFE1-9F04-0F4A-9686-3221999F2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560" y="2357521"/>
            <a:ext cx="262215" cy="20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489" y="3300464"/>
            <a:ext cx="220466" cy="211660"/>
          </a:xfrm>
          <a:prstGeom prst="rect">
            <a:avLst/>
          </a:prstGeom>
        </p:spPr>
      </p:pic>
      <p:sp>
        <p:nvSpPr>
          <p:cNvPr id="169" name="TextBox 168"/>
          <p:cNvSpPr txBox="1"/>
          <p:nvPr/>
        </p:nvSpPr>
        <p:spPr>
          <a:xfrm>
            <a:off x="5148009" y="1748055"/>
            <a:ext cx="633076" cy="173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>
              <a:defRPr/>
            </a:pPr>
            <a:r>
              <a:rPr lang="en-US" sz="525" kern="0" dirty="0">
                <a:latin typeface="+mj-lt"/>
              </a:rPr>
              <a:t>AWS SNS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6215329" y="2516747"/>
            <a:ext cx="319674" cy="16286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700" b="1" spc="-4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sz="525" dirty="0"/>
              <a:t> AWS </a:t>
            </a:r>
          </a:p>
          <a:p>
            <a:r>
              <a:rPr lang="en-US" sz="525" dirty="0"/>
              <a:t>Batch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3790692" y="2548982"/>
            <a:ext cx="463520" cy="1214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800" b="1" spc="-41">
                <a:latin typeface="+mj-lt"/>
              </a:defRPr>
            </a:lvl1pPr>
          </a:lstStyle>
          <a:p>
            <a:r>
              <a:rPr lang="en-US" sz="525" dirty="0">
                <a:solidFill>
                  <a:schemeClr val="bg1">
                    <a:lumMod val="50000"/>
                  </a:schemeClr>
                </a:solidFill>
              </a:rPr>
              <a:t>AWS </a:t>
            </a:r>
          </a:p>
          <a:p>
            <a:r>
              <a:rPr lang="en-US" sz="525" dirty="0">
                <a:solidFill>
                  <a:schemeClr val="bg1">
                    <a:lumMod val="50000"/>
                  </a:schemeClr>
                </a:solidFill>
              </a:rPr>
              <a:t>Lambda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6637133" y="2529482"/>
            <a:ext cx="498139" cy="11685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700" b="1" spc="-41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sz="525" dirty="0"/>
              <a:t>AWS Data </a:t>
            </a:r>
          </a:p>
          <a:p>
            <a:r>
              <a:rPr lang="en-US" sz="525" dirty="0"/>
              <a:t>Pipeline</a:t>
            </a:r>
          </a:p>
        </p:txBody>
      </p:sp>
      <p:pic>
        <p:nvPicPr>
          <p:cNvPr id="177" name="Graphic 6">
            <a:extLst>
              <a:ext uri="{FF2B5EF4-FFF2-40B4-BE49-F238E27FC236}">
                <a16:creationId xmlns:a16="http://schemas.microsoft.com/office/drawing/2014/main" id="{C49A3931-131E-124F-9BCB-3817111B7D0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61027" y="2388617"/>
            <a:ext cx="144018" cy="144018"/>
          </a:xfrm>
          <a:prstGeom prst="rect">
            <a:avLst/>
          </a:prstGeom>
        </p:spPr>
      </p:pic>
      <p:pic>
        <p:nvPicPr>
          <p:cNvPr id="180" name="Graphic 17">
            <a:extLst>
              <a:ext uri="{FF2B5EF4-FFF2-40B4-BE49-F238E27FC236}">
                <a16:creationId xmlns:a16="http://schemas.microsoft.com/office/drawing/2014/main" id="{1A235508-59F9-934B-8ABC-449E5F2B2DD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15329" y="1583127"/>
            <a:ext cx="154507" cy="154507"/>
          </a:xfrm>
          <a:prstGeom prst="rect">
            <a:avLst/>
          </a:prstGeom>
        </p:spPr>
      </p:pic>
      <p:sp>
        <p:nvSpPr>
          <p:cNvPr id="181" name="TextBox 180"/>
          <p:cNvSpPr txBox="1"/>
          <p:nvPr/>
        </p:nvSpPr>
        <p:spPr>
          <a:xfrm>
            <a:off x="5859910" y="1703220"/>
            <a:ext cx="8490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>
              <a:defRPr/>
            </a:pPr>
            <a:r>
              <a:rPr lang="en-US" sz="525" kern="0" dirty="0">
                <a:latin typeface="+mj-lt"/>
              </a:rPr>
              <a:t>AWS </a:t>
            </a:r>
          </a:p>
          <a:p>
            <a:pPr algn="ctr" defTabSz="914378">
              <a:defRPr/>
            </a:pPr>
            <a:r>
              <a:rPr lang="en-US" sz="525" kern="0" dirty="0">
                <a:latin typeface="+mj-lt"/>
              </a:rPr>
              <a:t>Managed Kafka</a:t>
            </a:r>
          </a:p>
        </p:txBody>
      </p:sp>
      <p:pic>
        <p:nvPicPr>
          <p:cNvPr id="182" name="Graphic 23">
            <a:extLst>
              <a:ext uri="{FF2B5EF4-FFF2-40B4-BE49-F238E27FC236}">
                <a16:creationId xmlns:a16="http://schemas.microsoft.com/office/drawing/2014/main" id="{E5CBBEB2-BD5E-144F-B09A-3614B82C8A4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06119" y="1583278"/>
            <a:ext cx="169958" cy="169958"/>
          </a:xfrm>
          <a:prstGeom prst="rect">
            <a:avLst/>
          </a:prstGeom>
        </p:spPr>
      </p:pic>
      <p:pic>
        <p:nvPicPr>
          <p:cNvPr id="183" name="Graphic 10">
            <a:extLst>
              <a:ext uri="{FF2B5EF4-FFF2-40B4-BE49-F238E27FC236}">
                <a16:creationId xmlns:a16="http://schemas.microsoft.com/office/drawing/2014/main" id="{1A8D30EF-3065-9048-825C-BF17B517AA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68373" y="1660380"/>
            <a:ext cx="154507" cy="154507"/>
          </a:xfrm>
          <a:prstGeom prst="rect">
            <a:avLst/>
          </a:prstGeom>
        </p:spPr>
      </p:pic>
      <p:sp>
        <p:nvSpPr>
          <p:cNvPr id="184" name="TextBox 183"/>
          <p:cNvSpPr txBox="1"/>
          <p:nvPr/>
        </p:nvSpPr>
        <p:spPr>
          <a:xfrm>
            <a:off x="2778091" y="1798148"/>
            <a:ext cx="7457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>
              <a:defRPr/>
            </a:pPr>
            <a:r>
              <a:rPr lang="en-US" sz="525" kern="0" dirty="0">
                <a:latin typeface="+mj-lt"/>
              </a:rPr>
              <a:t>AWS Step Function</a:t>
            </a:r>
          </a:p>
        </p:txBody>
      </p:sp>
      <p:pic>
        <p:nvPicPr>
          <p:cNvPr id="185" name="Graphic 8">
            <a:extLst>
              <a:ext uri="{FF2B5EF4-FFF2-40B4-BE49-F238E27FC236}">
                <a16:creationId xmlns:a16="http://schemas.microsoft.com/office/drawing/2014/main" id="{C4837796-1D69-2E46-9B7C-09451F3C03C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73925" y="2333506"/>
            <a:ext cx="144018" cy="144018"/>
          </a:xfrm>
          <a:prstGeom prst="rect">
            <a:avLst/>
          </a:prstGeom>
        </p:spPr>
      </p:pic>
      <p:sp>
        <p:nvSpPr>
          <p:cNvPr id="186" name="TextBox 185"/>
          <p:cNvSpPr txBox="1"/>
          <p:nvPr/>
        </p:nvSpPr>
        <p:spPr>
          <a:xfrm>
            <a:off x="2323967" y="2465662"/>
            <a:ext cx="8069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>
              <a:defRPr/>
            </a:pPr>
            <a:r>
              <a:rPr lang="en-US" sz="525" kern="0" dirty="0">
                <a:latin typeface="+mj-lt"/>
              </a:rPr>
              <a:t>AWS Elastic Kubernates Service</a:t>
            </a:r>
          </a:p>
        </p:txBody>
      </p:sp>
      <p:pic>
        <p:nvPicPr>
          <p:cNvPr id="187" name="Graphic 10">
            <a:extLst>
              <a:ext uri="{FF2B5EF4-FFF2-40B4-BE49-F238E27FC236}">
                <a16:creationId xmlns:a16="http://schemas.microsoft.com/office/drawing/2014/main" id="{16147C40-97CD-FD47-BD5D-25505362781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319821" y="2344931"/>
            <a:ext cx="144018" cy="144018"/>
          </a:xfrm>
          <a:prstGeom prst="rect">
            <a:avLst/>
          </a:prstGeom>
        </p:spPr>
      </p:pic>
      <p:pic>
        <p:nvPicPr>
          <p:cNvPr id="188" name="Graphic 47">
            <a:extLst>
              <a:ext uri="{FF2B5EF4-FFF2-40B4-BE49-F238E27FC236}">
                <a16:creationId xmlns:a16="http://schemas.microsoft.com/office/drawing/2014/main" id="{64ACDB4E-B998-9447-845B-246D5827B99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190409" y="2347668"/>
            <a:ext cx="144018" cy="144018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5056360" y="2525860"/>
            <a:ext cx="421382" cy="1214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800" b="1" spc="-41">
                <a:latin typeface="+mj-lt"/>
              </a:defRPr>
            </a:lvl1pPr>
          </a:lstStyle>
          <a:p>
            <a:r>
              <a:rPr lang="en-US" sz="525" dirty="0">
                <a:solidFill>
                  <a:schemeClr val="bg1">
                    <a:lumMod val="50000"/>
                  </a:schemeClr>
                </a:solidFill>
              </a:rPr>
              <a:t>AWS </a:t>
            </a:r>
          </a:p>
          <a:p>
            <a:r>
              <a:rPr lang="en-US" sz="525" dirty="0" err="1">
                <a:solidFill>
                  <a:schemeClr val="bg1">
                    <a:lumMod val="50000"/>
                  </a:schemeClr>
                </a:solidFill>
              </a:rPr>
              <a:t>DynamoDB</a:t>
            </a:r>
            <a:endParaRPr lang="en-US" sz="525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0" name="Graphic 33">
            <a:extLst>
              <a:ext uri="{FF2B5EF4-FFF2-40B4-BE49-F238E27FC236}">
                <a16:creationId xmlns:a16="http://schemas.microsoft.com/office/drawing/2014/main" id="{6E039CB9-2F30-784E-AFCE-6667E74A5E9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672605" y="2347793"/>
            <a:ext cx="144018" cy="144018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5531299" y="2530240"/>
            <a:ext cx="421382" cy="1214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800" b="1" spc="-41">
                <a:latin typeface="+mj-lt"/>
              </a:defRPr>
            </a:lvl1pPr>
          </a:lstStyle>
          <a:p>
            <a:r>
              <a:rPr lang="en-US" sz="525" dirty="0">
                <a:solidFill>
                  <a:schemeClr val="bg1">
                    <a:lumMod val="50000"/>
                  </a:schemeClr>
                </a:solidFill>
              </a:rPr>
              <a:t>AWS </a:t>
            </a:r>
          </a:p>
          <a:p>
            <a:r>
              <a:rPr lang="en-US" sz="525" dirty="0" err="1">
                <a:solidFill>
                  <a:schemeClr val="bg1">
                    <a:lumMod val="50000"/>
                  </a:schemeClr>
                </a:solidFill>
              </a:rPr>
              <a:t>Elasticache</a:t>
            </a:r>
            <a:endParaRPr lang="en-US" sz="525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3582878" y="4016466"/>
            <a:ext cx="550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Amazon </a:t>
            </a:r>
          </a:p>
          <a:p>
            <a:r>
              <a:rPr lang="en-US" sz="525" dirty="0" err="1"/>
              <a:t>CloudWatch</a:t>
            </a:r>
            <a:endParaRPr lang="en-US" sz="525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29B5B61-AAB2-CD4C-BD0A-DECDDA49FCBB}"/>
              </a:ext>
            </a:extLst>
          </p:cNvPr>
          <p:cNvSpPr txBox="1"/>
          <p:nvPr/>
        </p:nvSpPr>
        <p:spPr>
          <a:xfrm>
            <a:off x="3720667" y="3333252"/>
            <a:ext cx="55009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</a:p>
          <a:p>
            <a:r>
              <a:rPr lang="en-US" sz="525" dirty="0"/>
              <a:t>Auto Scaling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6928035" y="4002351"/>
            <a:ext cx="472070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</a:p>
          <a:p>
            <a:r>
              <a:rPr lang="en-US" sz="525" dirty="0" err="1"/>
              <a:t>CloudFormation</a:t>
            </a:r>
            <a:endParaRPr lang="en-US" sz="525" dirty="0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F35D7CEE-E2AA-1544-8955-AF7B4EC85002}"/>
              </a:ext>
            </a:extLst>
          </p:cNvPr>
          <p:cNvSpPr txBox="1"/>
          <p:nvPr/>
        </p:nvSpPr>
        <p:spPr>
          <a:xfrm>
            <a:off x="3247439" y="4014945"/>
            <a:ext cx="45462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</a:p>
          <a:p>
            <a:r>
              <a:rPr lang="en-US" sz="525" dirty="0" err="1"/>
              <a:t>CloudTrail</a:t>
            </a:r>
            <a:endParaRPr lang="en-US" sz="525" dirty="0"/>
          </a:p>
        </p:txBody>
      </p:sp>
      <p:pic>
        <p:nvPicPr>
          <p:cNvPr id="196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3773628" y="3904189"/>
            <a:ext cx="141694" cy="141694"/>
          </a:xfrm>
          <a:prstGeom prst="rect">
            <a:avLst/>
          </a:prstGeom>
        </p:spPr>
      </p:pic>
      <p:pic>
        <p:nvPicPr>
          <p:cNvPr id="197" name="Graphic 37">
            <a:extLst>
              <a:ext uri="{FF2B5EF4-FFF2-40B4-BE49-F238E27FC236}">
                <a16:creationId xmlns:a16="http://schemas.microsoft.com/office/drawing/2014/main" id="{2DB9FF67-CB60-5945-8038-9C364F7973D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31695" y="3187854"/>
            <a:ext cx="141694" cy="141694"/>
          </a:xfrm>
          <a:prstGeom prst="rect">
            <a:avLst/>
          </a:prstGeom>
        </p:spPr>
      </p:pic>
      <p:pic>
        <p:nvPicPr>
          <p:cNvPr id="198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088180" y="3865712"/>
            <a:ext cx="144018" cy="144018"/>
          </a:xfrm>
          <a:prstGeom prst="rect">
            <a:avLst/>
          </a:prstGeom>
        </p:spPr>
      </p:pic>
      <p:pic>
        <p:nvPicPr>
          <p:cNvPr id="199" name="Graphic 51">
            <a:extLst>
              <a:ext uri="{FF2B5EF4-FFF2-40B4-BE49-F238E27FC236}">
                <a16:creationId xmlns:a16="http://schemas.microsoft.com/office/drawing/2014/main" id="{C908DA3E-1AF9-E84D-96D9-F3076F3FEBC4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411507" y="3895168"/>
            <a:ext cx="141694" cy="141694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8861BA01-3E2D-204A-99D1-DC42E8C9A941}"/>
              </a:ext>
            </a:extLst>
          </p:cNvPr>
          <p:cNvSpPr txBox="1"/>
          <p:nvPr/>
        </p:nvSpPr>
        <p:spPr>
          <a:xfrm>
            <a:off x="6785629" y="3304705"/>
            <a:ext cx="60510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</a:p>
          <a:p>
            <a:r>
              <a:rPr lang="en-US" sz="525" dirty="0"/>
              <a:t>Trusted Advisor</a:t>
            </a:r>
          </a:p>
        </p:txBody>
      </p:sp>
      <p:pic>
        <p:nvPicPr>
          <p:cNvPr id="201" name="Graphic 74">
            <a:extLst>
              <a:ext uri="{FF2B5EF4-FFF2-40B4-BE49-F238E27FC236}">
                <a16:creationId xmlns:a16="http://schemas.microsoft.com/office/drawing/2014/main" id="{CCE2DAC1-5FBD-E043-8131-01D91A16425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018080" y="3169502"/>
            <a:ext cx="141694" cy="141694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:a16="http://schemas.microsoft.com/office/drawing/2014/main" id="{CD534A94-A404-C745-9B3E-24CB9AE2DD10}"/>
              </a:ext>
            </a:extLst>
          </p:cNvPr>
          <p:cNvSpPr txBox="1"/>
          <p:nvPr/>
        </p:nvSpPr>
        <p:spPr>
          <a:xfrm>
            <a:off x="3809371" y="1019129"/>
            <a:ext cx="858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Amazon  API Gateway</a:t>
            </a:r>
          </a:p>
        </p:txBody>
      </p:sp>
      <p:pic>
        <p:nvPicPr>
          <p:cNvPr id="203" name="Graphic 18">
            <a:extLst>
              <a:ext uri="{FF2B5EF4-FFF2-40B4-BE49-F238E27FC236}">
                <a16:creationId xmlns:a16="http://schemas.microsoft.com/office/drawing/2014/main" id="{F249C49B-0805-DA42-9A42-CFCC79AC1BB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602899" y="1055150"/>
            <a:ext cx="169958" cy="169958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EE5AD722-65A2-3441-BC67-C1ED5707E6E2}"/>
              </a:ext>
            </a:extLst>
          </p:cNvPr>
          <p:cNvSpPr txBox="1"/>
          <p:nvPr/>
        </p:nvSpPr>
        <p:spPr>
          <a:xfrm>
            <a:off x="4846407" y="1007866"/>
            <a:ext cx="550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/>
            </a:lvl1pPr>
          </a:lstStyle>
          <a:p>
            <a:pPr algn="l"/>
            <a:r>
              <a:rPr lang="en-US" sz="600" dirty="0"/>
              <a:t>Amazon </a:t>
            </a:r>
          </a:p>
          <a:p>
            <a:pPr algn="l"/>
            <a:r>
              <a:rPr lang="en-US" sz="600" dirty="0" err="1"/>
              <a:t>CloudFront</a:t>
            </a:r>
            <a:endParaRPr lang="en-US" sz="600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0F1D858-0A61-B249-BFE8-EC03E7D2639D}"/>
              </a:ext>
            </a:extLst>
          </p:cNvPr>
          <p:cNvSpPr txBox="1"/>
          <p:nvPr/>
        </p:nvSpPr>
        <p:spPr>
          <a:xfrm>
            <a:off x="5736050" y="1020930"/>
            <a:ext cx="454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/>
            </a:lvl1pPr>
          </a:lstStyle>
          <a:p>
            <a:pPr algn="l"/>
            <a:r>
              <a:rPr lang="en-US" sz="600" dirty="0"/>
              <a:t>Amazon </a:t>
            </a:r>
          </a:p>
          <a:p>
            <a:pPr algn="l"/>
            <a:r>
              <a:rPr lang="en-US" sz="600" dirty="0"/>
              <a:t>Route 53</a:t>
            </a:r>
          </a:p>
        </p:txBody>
      </p:sp>
      <p:pic>
        <p:nvPicPr>
          <p:cNvPr id="206" name="Graphic 33">
            <a:extLst>
              <a:ext uri="{FF2B5EF4-FFF2-40B4-BE49-F238E27FC236}">
                <a16:creationId xmlns:a16="http://schemas.microsoft.com/office/drawing/2014/main" id="{239FDEEB-7049-3C46-AD29-71A07202049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682557" y="1056508"/>
            <a:ext cx="169958" cy="169958"/>
          </a:xfrm>
          <a:prstGeom prst="rect">
            <a:avLst/>
          </a:prstGeom>
        </p:spPr>
      </p:pic>
      <p:pic>
        <p:nvPicPr>
          <p:cNvPr id="207" name="Graphic 41">
            <a:extLst>
              <a:ext uri="{FF2B5EF4-FFF2-40B4-BE49-F238E27FC236}">
                <a16:creationId xmlns:a16="http://schemas.microsoft.com/office/drawing/2014/main" id="{5B1FEEC0-A82C-C940-A6B4-4A85ED521E6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551789" y="1060867"/>
            <a:ext cx="169958" cy="169958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3E056789-E01E-A44B-9172-89585FFD2FD0}"/>
              </a:ext>
            </a:extLst>
          </p:cNvPr>
          <p:cNvSpPr txBox="1"/>
          <p:nvPr/>
        </p:nvSpPr>
        <p:spPr>
          <a:xfrm>
            <a:off x="6516200" y="1013994"/>
            <a:ext cx="732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/>
            </a:lvl1pPr>
          </a:lstStyle>
          <a:p>
            <a:pPr algn="l"/>
            <a:r>
              <a:rPr lang="en-US" sz="600" dirty="0"/>
              <a:t>AWS Elastic </a:t>
            </a:r>
          </a:p>
          <a:p>
            <a:pPr algn="l"/>
            <a:r>
              <a:rPr lang="en-US" sz="600" dirty="0"/>
              <a:t>Load Balancing</a:t>
            </a:r>
          </a:p>
        </p:txBody>
      </p:sp>
      <p:pic>
        <p:nvPicPr>
          <p:cNvPr id="209" name="Graphic 33">
            <a:extLst>
              <a:ext uri="{FF2B5EF4-FFF2-40B4-BE49-F238E27FC236}">
                <a16:creationId xmlns:a16="http://schemas.microsoft.com/office/drawing/2014/main" id="{BCCFBA15-0ADB-FE42-90D4-D0566D2E184F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305187" y="1060867"/>
            <a:ext cx="169958" cy="169958"/>
          </a:xfrm>
          <a:prstGeom prst="rect">
            <a:avLst/>
          </a:prstGeom>
        </p:spPr>
      </p:pic>
      <p:sp>
        <p:nvSpPr>
          <p:cNvPr id="210" name="TextBox 209">
            <a:extLst>
              <a:ext uri="{FF2B5EF4-FFF2-40B4-BE49-F238E27FC236}">
                <a16:creationId xmlns:a16="http://schemas.microsoft.com/office/drawing/2014/main" id="{D7ECF936-B8F2-B944-B1E5-0DC7D3F9AAB9}"/>
              </a:ext>
            </a:extLst>
          </p:cNvPr>
          <p:cNvSpPr txBox="1"/>
          <p:nvPr/>
        </p:nvSpPr>
        <p:spPr>
          <a:xfrm>
            <a:off x="4776294" y="3298511"/>
            <a:ext cx="375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</a:p>
          <a:p>
            <a:r>
              <a:rPr lang="en-US" sz="525" dirty="0"/>
              <a:t>IAM</a:t>
            </a:r>
          </a:p>
        </p:txBody>
      </p:sp>
      <p:pic>
        <p:nvPicPr>
          <p:cNvPr id="211" name="Graphic 36">
            <a:extLst>
              <a:ext uri="{FF2B5EF4-FFF2-40B4-BE49-F238E27FC236}">
                <a16:creationId xmlns:a16="http://schemas.microsoft.com/office/drawing/2014/main" id="{0B16542F-4C0D-DE45-99C9-05EC9CD8FE3D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4892569" y="3163987"/>
            <a:ext cx="144018" cy="144018"/>
          </a:xfrm>
          <a:prstGeom prst="rect">
            <a:avLst/>
          </a:prstGeom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2893097" y="4017455"/>
            <a:ext cx="50008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/>
            </a:lvl1pPr>
          </a:lstStyle>
          <a:p>
            <a:r>
              <a:rPr lang="en-US" sz="525" dirty="0"/>
              <a:t>AWS Mgmt. Console</a:t>
            </a:r>
          </a:p>
        </p:txBody>
      </p:sp>
      <p:pic>
        <p:nvPicPr>
          <p:cNvPr id="215" name="Graphic 34">
            <a:extLst>
              <a:ext uri="{FF2B5EF4-FFF2-40B4-BE49-F238E27FC236}">
                <a16:creationId xmlns:a16="http://schemas.microsoft.com/office/drawing/2014/main" id="{2C3CBB79-B296-BA46-B758-A5543D1CB1C1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3072134" y="3895164"/>
            <a:ext cx="141694" cy="141694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5690436" y="4023526"/>
            <a:ext cx="6051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  <a:r>
              <a:rPr lang="en-US" sz="525" dirty="0" err="1"/>
              <a:t>CodeBuild</a:t>
            </a:r>
            <a:endParaRPr lang="en-US" sz="525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5304299" y="4026655"/>
            <a:ext cx="6051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  <a:r>
              <a:rPr lang="en-US" sz="525" dirty="0" err="1"/>
              <a:t>CodeCommit</a:t>
            </a:r>
            <a:endParaRPr lang="en-US" sz="525" dirty="0"/>
          </a:p>
        </p:txBody>
      </p:sp>
      <p:pic>
        <p:nvPicPr>
          <p:cNvPr id="220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5917997" y="3880694"/>
            <a:ext cx="144018" cy="144018"/>
          </a:xfrm>
          <a:prstGeom prst="rect">
            <a:avLst/>
          </a:prstGeom>
        </p:spPr>
      </p:pic>
      <p:pic>
        <p:nvPicPr>
          <p:cNvPr id="221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5538308" y="3880694"/>
            <a:ext cx="144018" cy="144018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6070085" y="4017032"/>
            <a:ext cx="6051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  <a:r>
              <a:rPr lang="en-US" sz="525" dirty="0" err="1"/>
              <a:t>CodeDeploy</a:t>
            </a:r>
            <a:endParaRPr lang="en-US" sz="525" dirty="0"/>
          </a:p>
        </p:txBody>
      </p:sp>
      <p:pic>
        <p:nvPicPr>
          <p:cNvPr id="223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6330884" y="3878581"/>
            <a:ext cx="144018" cy="144018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5074480" y="3298505"/>
            <a:ext cx="37572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</a:p>
          <a:p>
            <a:r>
              <a:rPr lang="en-US" sz="525" dirty="0" err="1"/>
              <a:t>Cognito</a:t>
            </a:r>
            <a:endParaRPr lang="en-US" sz="525" dirty="0"/>
          </a:p>
        </p:txBody>
      </p:sp>
      <p:pic>
        <p:nvPicPr>
          <p:cNvPr id="226" name="Graphic 8">
            <a:extLst>
              <a:ext uri="{FF2B5EF4-FFF2-40B4-BE49-F238E27FC236}">
                <a16:creationId xmlns:a16="http://schemas.microsoft.com/office/drawing/2014/main" id="{7A483696-65FD-1745-95E4-96C878D9E851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6810278" y="2344651"/>
            <a:ext cx="144018" cy="144018"/>
          </a:xfrm>
          <a:prstGeom prst="rect">
            <a:avLst/>
          </a:prstGeom>
        </p:spPr>
      </p:pic>
      <p:pic>
        <p:nvPicPr>
          <p:cNvPr id="170" name="Graphic 15">
            <a:extLst>
              <a:ext uri="{FF2B5EF4-FFF2-40B4-BE49-F238E27FC236}">
                <a16:creationId xmlns:a16="http://schemas.microsoft.com/office/drawing/2014/main" id="{C74B9571-CBCE-0B41-BB93-C639C1D06DC9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747941" y="2353186"/>
            <a:ext cx="140461" cy="140461"/>
          </a:xfrm>
          <a:prstGeom prst="rect">
            <a:avLst/>
          </a:prstGeom>
        </p:spPr>
      </p:pic>
      <p:sp>
        <p:nvSpPr>
          <p:cNvPr id="172" name="TextBox 171"/>
          <p:cNvSpPr txBox="1"/>
          <p:nvPr/>
        </p:nvSpPr>
        <p:spPr>
          <a:xfrm>
            <a:off x="4599907" y="2537013"/>
            <a:ext cx="421382" cy="1214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algn="ctr">
              <a:defRPr sz="800" b="1" spc="-41">
                <a:latin typeface="+mj-lt"/>
              </a:defRPr>
            </a:lvl1pPr>
          </a:lstStyle>
          <a:p>
            <a:r>
              <a:rPr lang="en-US" sz="525" dirty="0">
                <a:solidFill>
                  <a:schemeClr val="bg1">
                    <a:lumMod val="50000"/>
                  </a:schemeClr>
                </a:solidFill>
              </a:rPr>
              <a:t>AWS </a:t>
            </a:r>
          </a:p>
          <a:p>
            <a:r>
              <a:rPr lang="en-US" sz="525" dirty="0">
                <a:solidFill>
                  <a:schemeClr val="bg1">
                    <a:lumMod val="50000"/>
                  </a:schemeClr>
                </a:solidFill>
              </a:rPr>
              <a:t>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1879623" y="2358170"/>
            <a:ext cx="255159" cy="2264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2189067" y="2329246"/>
            <a:ext cx="332527" cy="295391"/>
          </a:xfrm>
          <a:prstGeom prst="rect">
            <a:avLst/>
          </a:prstGeom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5405349" y="3304521"/>
            <a:ext cx="375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</a:p>
          <a:p>
            <a:r>
              <a:rPr lang="en-US" sz="525" dirty="0"/>
              <a:t>X-Ray</a:t>
            </a:r>
          </a:p>
        </p:txBody>
      </p:sp>
      <p:pic>
        <p:nvPicPr>
          <p:cNvPr id="179" name="Graphic 14">
            <a:extLst>
              <a:ext uri="{FF2B5EF4-FFF2-40B4-BE49-F238E27FC236}">
                <a16:creationId xmlns:a16="http://schemas.microsoft.com/office/drawing/2014/main" id="{FBF86D52-C48B-5742-B3CE-A243F5101937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5518634" y="3175537"/>
            <a:ext cx="144018" cy="144018"/>
          </a:xfrm>
          <a:prstGeom prst="rect">
            <a:avLst/>
          </a:prstGeom>
        </p:spPr>
      </p:pic>
      <p:pic>
        <p:nvPicPr>
          <p:cNvPr id="212" name="Graphic 23">
            <a:extLst>
              <a:ext uri="{FF2B5EF4-FFF2-40B4-BE49-F238E27FC236}">
                <a16:creationId xmlns:a16="http://schemas.microsoft.com/office/drawing/2014/main" id="{E9A0F7B5-2F3A-6242-BCA5-7273277F9F0C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182258" y="3165973"/>
            <a:ext cx="154507" cy="154507"/>
          </a:xfrm>
          <a:prstGeom prst="rect">
            <a:avLst/>
          </a:prstGeom>
        </p:spPr>
      </p:pic>
      <p:pic>
        <p:nvPicPr>
          <p:cNvPr id="213" name="Graphic 12">
            <a:extLst>
              <a:ext uri="{FF2B5EF4-FFF2-40B4-BE49-F238E27FC236}">
                <a16:creationId xmlns:a16="http://schemas.microsoft.com/office/drawing/2014/main" id="{C40447D4-40F3-FD4E-A7F6-BE7D8758B6F2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6192231" y="3168030"/>
            <a:ext cx="140461" cy="140461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8861BA01-3E2D-204A-99D1-DC42E8C9A941}"/>
              </a:ext>
            </a:extLst>
          </p:cNvPr>
          <p:cNvSpPr txBox="1"/>
          <p:nvPr/>
        </p:nvSpPr>
        <p:spPr>
          <a:xfrm>
            <a:off x="6066393" y="3301695"/>
            <a:ext cx="41329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</a:p>
          <a:p>
            <a:r>
              <a:rPr lang="en-US" sz="525" dirty="0"/>
              <a:t>Budgets</a:t>
            </a:r>
          </a:p>
        </p:txBody>
      </p:sp>
      <p:pic>
        <p:nvPicPr>
          <p:cNvPr id="228" name="Graphic 26">
            <a:extLst>
              <a:ext uri="{FF2B5EF4-FFF2-40B4-BE49-F238E27FC236}">
                <a16:creationId xmlns:a16="http://schemas.microsoft.com/office/drawing/2014/main" id="{86A3E1E1-5DF5-B54E-AC11-6C49F054F4D8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6579986" y="3161616"/>
            <a:ext cx="154507" cy="154507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8861BA01-3E2D-204A-99D1-DC42E8C9A941}"/>
              </a:ext>
            </a:extLst>
          </p:cNvPr>
          <p:cNvSpPr txBox="1"/>
          <p:nvPr/>
        </p:nvSpPr>
        <p:spPr>
          <a:xfrm>
            <a:off x="6381656" y="3301113"/>
            <a:ext cx="550094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</a:p>
          <a:p>
            <a:r>
              <a:rPr lang="en-US" sz="525" dirty="0"/>
              <a:t>Cost Explorer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861BA01-3E2D-204A-99D1-DC42E8C9A941}"/>
              </a:ext>
            </a:extLst>
          </p:cNvPr>
          <p:cNvSpPr txBox="1"/>
          <p:nvPr/>
        </p:nvSpPr>
        <p:spPr>
          <a:xfrm>
            <a:off x="2776098" y="3301697"/>
            <a:ext cx="60510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</a:p>
          <a:p>
            <a:r>
              <a:rPr lang="en-US" sz="525" dirty="0"/>
              <a:t>Trusted Advisor</a:t>
            </a:r>
          </a:p>
        </p:txBody>
      </p:sp>
      <p:pic>
        <p:nvPicPr>
          <p:cNvPr id="231" name="Graphic 74">
            <a:extLst>
              <a:ext uri="{FF2B5EF4-FFF2-40B4-BE49-F238E27FC236}">
                <a16:creationId xmlns:a16="http://schemas.microsoft.com/office/drawing/2014/main" id="{CCE2DAC1-5FBD-E043-8131-01D91A16425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008550" y="3166494"/>
            <a:ext cx="141694" cy="141694"/>
          </a:xfrm>
          <a:prstGeom prst="rect">
            <a:avLst/>
          </a:prstGeom>
        </p:spPr>
      </p:pic>
      <p:pic>
        <p:nvPicPr>
          <p:cNvPr id="174" name="Graphic 33">
            <a:extLst>
              <a:ext uri="{FF2B5EF4-FFF2-40B4-BE49-F238E27FC236}">
                <a16:creationId xmlns:a16="http://schemas.microsoft.com/office/drawing/2014/main" id="{BCCFBA15-0ADB-FE42-90D4-D0566D2E184F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595642" y="3180932"/>
            <a:ext cx="148247" cy="148247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729B5B61-AAB2-CD4C-BD0A-DECDDA49FCBB}"/>
              </a:ext>
            </a:extLst>
          </p:cNvPr>
          <p:cNvSpPr txBox="1"/>
          <p:nvPr/>
        </p:nvSpPr>
        <p:spPr>
          <a:xfrm>
            <a:off x="3409782" y="3335777"/>
            <a:ext cx="5500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</a:p>
          <a:p>
            <a:r>
              <a:rPr lang="en-US" sz="525" dirty="0"/>
              <a:t>ELB</a:t>
            </a:r>
          </a:p>
        </p:txBody>
      </p:sp>
      <p:pic>
        <p:nvPicPr>
          <p:cNvPr id="216" name="Picture 215"/>
          <p:cNvPicPr>
            <a:picLocks noChangeAspect="1"/>
          </p:cNvPicPr>
          <p:nvPr/>
        </p:nvPicPr>
        <p:blipFill>
          <a:blip r:embed="rId7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147" y="3958900"/>
            <a:ext cx="367190" cy="183595"/>
          </a:xfrm>
          <a:prstGeom prst="rect">
            <a:avLst/>
          </a:prstGeom>
        </p:spPr>
      </p:pic>
      <p:pic>
        <p:nvPicPr>
          <p:cNvPr id="232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729042" y="3900579"/>
            <a:ext cx="136599" cy="136599"/>
          </a:xfrm>
          <a:prstGeom prst="rect">
            <a:avLst/>
          </a:prstGeom>
        </p:spPr>
      </p:pic>
      <p:sp>
        <p:nvSpPr>
          <p:cNvPr id="234" name="TextBox 233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2622470" y="4013501"/>
            <a:ext cx="332648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800"/>
            </a:lvl1pPr>
          </a:lstStyle>
          <a:p>
            <a:r>
              <a:rPr lang="en-US" sz="525" dirty="0"/>
              <a:t>AWS SNS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610" y="1612670"/>
            <a:ext cx="220656" cy="235367"/>
          </a:xfrm>
          <a:prstGeom prst="rect">
            <a:avLst/>
          </a:prstGeom>
        </p:spPr>
      </p:pic>
      <p:pic>
        <p:nvPicPr>
          <p:cNvPr id="158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547549" y="3163904"/>
            <a:ext cx="165275" cy="165275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2361093" y="3311534"/>
            <a:ext cx="534093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</a:t>
            </a:r>
          </a:p>
          <a:p>
            <a:r>
              <a:rPr lang="en-US" sz="525" dirty="0" err="1"/>
              <a:t>CloudWatch</a:t>
            </a:r>
            <a:endParaRPr lang="en-US" sz="525" dirty="0"/>
          </a:p>
        </p:txBody>
      </p:sp>
      <p:pic>
        <p:nvPicPr>
          <p:cNvPr id="161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6665827" y="3875038"/>
            <a:ext cx="144451" cy="144451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6472334" y="4009730"/>
            <a:ext cx="6051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700"/>
            </a:lvl1pPr>
          </a:lstStyle>
          <a:p>
            <a:r>
              <a:rPr lang="en-US" sz="525" dirty="0"/>
              <a:t>AWS </a:t>
            </a:r>
            <a:r>
              <a:rPr lang="en-US" sz="525" dirty="0" err="1"/>
              <a:t>CodePipeline</a:t>
            </a:r>
            <a:endParaRPr lang="en-US" sz="525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9DC238F-7ED8-F148-9705-EE440C452643}"/>
              </a:ext>
            </a:extLst>
          </p:cNvPr>
          <p:cNvSpPr txBox="1"/>
          <p:nvPr/>
        </p:nvSpPr>
        <p:spPr>
          <a:xfrm>
            <a:off x="6423202" y="2496630"/>
            <a:ext cx="390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5" b="1" spc="-3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AWS Glue</a:t>
            </a:r>
          </a:p>
        </p:txBody>
      </p:sp>
      <p:pic>
        <p:nvPicPr>
          <p:cNvPr id="151" name="Graphic 29">
            <a:extLst>
              <a:ext uri="{FF2B5EF4-FFF2-40B4-BE49-F238E27FC236}">
                <a16:creationId xmlns:a16="http://schemas.microsoft.com/office/drawing/2014/main" id="{1B0EB3E5-4DA4-4149-883D-FED9E725BD28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6547679" y="2338366"/>
            <a:ext cx="155691" cy="15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49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D63-86F6-1142-AC04-2BB3A098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 anchorCtr="0">
            <a:noAutofit/>
          </a:bodyPr>
          <a:lstStyle/>
          <a:p>
            <a:r>
              <a:rPr lang="en-US" sz="1800" dirty="0">
                <a:solidFill>
                  <a:srgbClr val="0033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ATC future state integration architecture – our view</a:t>
            </a:r>
          </a:p>
        </p:txBody>
      </p:sp>
    </p:spTree>
    <p:extLst>
      <p:ext uri="{BB962C8B-B14F-4D97-AF65-F5344CB8AC3E}">
        <p14:creationId xmlns:p14="http://schemas.microsoft.com/office/powerpoint/2010/main" val="1096134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2ED13-C440-154B-AB54-6A74DAD7F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33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steps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41B5E-46AA-8D43-988D-8873A366BF66}"/>
              </a:ext>
            </a:extLst>
          </p:cNvPr>
          <p:cNvSpPr txBox="1"/>
          <p:nvPr/>
        </p:nvSpPr>
        <p:spPr>
          <a:xfrm>
            <a:off x="379925" y="1037771"/>
            <a:ext cx="8190761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Due diligence workshops with RAI/BAT to understand ATC capabilities, priorities and modernization vision </a:t>
            </a:r>
          </a:p>
        </p:txBody>
      </p:sp>
    </p:spTree>
    <p:extLst>
      <p:ext uri="{BB962C8B-B14F-4D97-AF65-F5344CB8AC3E}">
        <p14:creationId xmlns:p14="http://schemas.microsoft.com/office/powerpoint/2010/main" val="2204736547"/>
      </p:ext>
    </p:extLst>
  </p:cSld>
  <p:clrMapOvr>
    <a:masterClrMapping/>
  </p:clrMapOvr>
</p:sld>
</file>

<file path=ppt/theme/theme1.xml><?xml version="1.0" encoding="utf-8"?>
<a:theme xmlns:a="http://schemas.openxmlformats.org/drawingml/2006/main" name="Cognizan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mand Supply" id="{F3756B9B-3E59-402E-AB06-15D979C4A239}" vid="{DB3B6E90-982E-4AE1-9577-4C3910CD3C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ED3A4A68C3EF4CB4929FB029043A72" ma:contentTypeVersion="0" ma:contentTypeDescription="Create a new document." ma:contentTypeScope="" ma:versionID="03ef08dc9ccd11a587b59ff0ce61ad2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C9A9AB-2899-4355-B044-B6E321F19079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CF014C-31F7-4AE3-901E-1EED5F5B8E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59A0857-5AC5-40E2-9C97-923DE31198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Demand Supply</Template>
  <TotalTime>7253</TotalTime>
  <Words>479</Words>
  <Application>Microsoft Macintosh PowerPoint</Application>
  <PresentationFormat>On-screen Show (16:9)</PresentationFormat>
  <Paragraphs>144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ＭＳ Ｐゴシック</vt:lpstr>
      <vt:lpstr>Arial</vt:lpstr>
      <vt:lpstr>Avenir Roman</vt:lpstr>
      <vt:lpstr>Calibri</vt:lpstr>
      <vt:lpstr>Century Gothic</vt:lpstr>
      <vt:lpstr>Courier New</vt:lpstr>
      <vt:lpstr>Cognizant</vt:lpstr>
      <vt:lpstr>PowerPoint Presentation</vt:lpstr>
      <vt:lpstr>Overview of the Current State Landscape – Webmethods as primary integration middleware</vt:lpstr>
      <vt:lpstr>Current state ATC integration architecture view </vt:lpstr>
      <vt:lpstr>Questions on future state architecture direction</vt:lpstr>
      <vt:lpstr>Future State Enterprise Integration Architecture Vision</vt:lpstr>
      <vt:lpstr>ATC future state integration architecture – our view</vt:lpstr>
      <vt:lpstr>Next steps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Integration(SOA) Journey</dc:title>
  <dc:creator>Garg, Vikas (Cognizant)</dc:creator>
  <cp:lastModifiedBy>Patel, Parth (Cognizant)</cp:lastModifiedBy>
  <cp:revision>303</cp:revision>
  <cp:lastPrinted>2017-02-17T19:35:46Z</cp:lastPrinted>
  <dcterms:created xsi:type="dcterms:W3CDTF">2018-08-27T06:21:21Z</dcterms:created>
  <dcterms:modified xsi:type="dcterms:W3CDTF">2020-08-11T00:05:24Z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0x01010032ED3A4A68C3EF4CB4929FB029043A72</vt:lpwstr>
  </property>
</Properties>
</file>